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handoutMasterIdLst>
    <p:handoutMasterId r:id="rId91"/>
  </p:handoutMasterIdLst>
  <p:sldIdLst>
    <p:sldId id="8002" r:id="rId4"/>
    <p:sldId id="7952" r:id="rId5"/>
    <p:sldId id="8093" r:id="rId6"/>
    <p:sldId id="8094" r:id="rId8"/>
    <p:sldId id="8095" r:id="rId9"/>
    <p:sldId id="8096" r:id="rId10"/>
    <p:sldId id="7947" r:id="rId11"/>
    <p:sldId id="8097" r:id="rId12"/>
    <p:sldId id="8085" r:id="rId13"/>
    <p:sldId id="8098" r:id="rId14"/>
    <p:sldId id="8099" r:id="rId15"/>
    <p:sldId id="8100" r:id="rId16"/>
    <p:sldId id="8101" r:id="rId17"/>
    <p:sldId id="8102" r:id="rId18"/>
    <p:sldId id="8103" r:id="rId19"/>
    <p:sldId id="8104" r:id="rId20"/>
    <p:sldId id="8105" r:id="rId21"/>
    <p:sldId id="8106" r:id="rId22"/>
    <p:sldId id="8108" r:id="rId23"/>
    <p:sldId id="8109" r:id="rId24"/>
    <p:sldId id="8107" r:id="rId25"/>
    <p:sldId id="8110" r:id="rId26"/>
    <p:sldId id="8111" r:id="rId27"/>
    <p:sldId id="8112" r:id="rId28"/>
    <p:sldId id="8119" r:id="rId29"/>
    <p:sldId id="8120" r:id="rId30"/>
    <p:sldId id="8122" r:id="rId31"/>
    <p:sldId id="8121" r:id="rId32"/>
    <p:sldId id="8123" r:id="rId33"/>
    <p:sldId id="8124" r:id="rId34"/>
    <p:sldId id="8125" r:id="rId35"/>
    <p:sldId id="8126" r:id="rId36"/>
    <p:sldId id="8113" r:id="rId37"/>
    <p:sldId id="8118" r:id="rId38"/>
    <p:sldId id="8127" r:id="rId39"/>
    <p:sldId id="8128" r:id="rId40"/>
    <p:sldId id="282" r:id="rId41"/>
    <p:sldId id="283" r:id="rId42"/>
    <p:sldId id="284" r:id="rId43"/>
    <p:sldId id="285" r:id="rId44"/>
    <p:sldId id="286" r:id="rId45"/>
    <p:sldId id="287" r:id="rId46"/>
    <p:sldId id="8129" r:id="rId47"/>
    <p:sldId id="309" r:id="rId48"/>
    <p:sldId id="8130" r:id="rId49"/>
    <p:sldId id="8132" r:id="rId50"/>
    <p:sldId id="289" r:id="rId51"/>
    <p:sldId id="8131" r:id="rId52"/>
    <p:sldId id="290" r:id="rId53"/>
    <p:sldId id="8133" r:id="rId54"/>
    <p:sldId id="292" r:id="rId55"/>
    <p:sldId id="8134" r:id="rId56"/>
    <p:sldId id="8135" r:id="rId57"/>
    <p:sldId id="8136" r:id="rId58"/>
    <p:sldId id="8137" r:id="rId59"/>
    <p:sldId id="8138" r:id="rId60"/>
    <p:sldId id="8139" r:id="rId61"/>
    <p:sldId id="8140" r:id="rId62"/>
    <p:sldId id="295" r:id="rId63"/>
    <p:sldId id="8143" r:id="rId64"/>
    <p:sldId id="8144" r:id="rId65"/>
    <p:sldId id="8145" r:id="rId66"/>
    <p:sldId id="8146" r:id="rId67"/>
    <p:sldId id="8147" r:id="rId68"/>
    <p:sldId id="8148" r:id="rId69"/>
    <p:sldId id="8149" r:id="rId70"/>
    <p:sldId id="8150" r:id="rId71"/>
    <p:sldId id="8151" r:id="rId72"/>
    <p:sldId id="8152" r:id="rId73"/>
    <p:sldId id="300" r:id="rId74"/>
    <p:sldId id="301" r:id="rId75"/>
    <p:sldId id="8141" r:id="rId76"/>
    <p:sldId id="302" r:id="rId77"/>
    <p:sldId id="303" r:id="rId78"/>
    <p:sldId id="304" r:id="rId79"/>
    <p:sldId id="8142" r:id="rId80"/>
    <p:sldId id="305" r:id="rId81"/>
    <p:sldId id="8153" r:id="rId82"/>
    <p:sldId id="8155" r:id="rId83"/>
    <p:sldId id="8156" r:id="rId84"/>
    <p:sldId id="313" r:id="rId85"/>
    <p:sldId id="8157" r:id="rId86"/>
    <p:sldId id="8158" r:id="rId87"/>
    <p:sldId id="8159" r:id="rId88"/>
    <p:sldId id="8160" r:id="rId89"/>
    <p:sldId id="8161"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F4E79"/>
    <a:srgbClr val="3C609E"/>
    <a:srgbClr val="F7F7F7"/>
    <a:srgbClr val="5C7E9D"/>
    <a:srgbClr val="FFFFFF"/>
    <a:srgbClr val="507596"/>
    <a:srgbClr val="2F5597"/>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6" autoAdjust="0"/>
    <p:restoredTop sz="65369" autoAdjust="0"/>
  </p:normalViewPr>
  <p:slideViewPr>
    <p:cSldViewPr snapToGrid="0">
      <p:cViewPr varScale="1">
        <p:scale>
          <a:sx n="44" d="100"/>
          <a:sy n="44" d="100"/>
        </p:scale>
        <p:origin x="1986" y="30"/>
      </p:cViewPr>
      <p:guideLst>
        <p:guide orient="horz" pos="2159"/>
        <p:guide pos="2880"/>
      </p:guideLst>
    </p:cSldViewPr>
  </p:slideViewPr>
  <p:outlineViewPr>
    <p:cViewPr>
      <p:scale>
        <a:sx n="33" d="100"/>
        <a:sy n="33" d="100"/>
      </p:scale>
      <p:origin x="0" y="-80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A35EB3-135E-49FC-8C9C-73B8400CE9F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B32ABF-B823-4987-8368-84C025F49B4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948A5-A144-4BF5-9D64-02843AC0895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B28DAC-CDE1-4958-9BC0-7D202C7FC4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我本人是</a:t>
            </a:r>
            <a:r>
              <a:rPr lang="zh-CN" altLang="en-US" dirty="0">
                <a:latin typeface="微软雅黑" panose="020B0503020204020204" pitchFamily="34" charset="-122"/>
                <a:ea typeface="微软雅黑" panose="020B0503020204020204" pitchFamily="34" charset="-122"/>
              </a:rPr>
              <a:t>吉林大学 人工智能学院 讲师，也是生物与农业工程学院 博士后，</a:t>
            </a:r>
            <a:r>
              <a:rPr lang="zh-CN" altLang="zh-CN" dirty="0">
                <a:latin typeface="微软雅黑" panose="020B0503020204020204" pitchFamily="34" charset="-122"/>
                <a:ea typeface="微软雅黑" panose="020B0503020204020204" pitchFamily="34" charset="-122"/>
              </a:rPr>
              <a:t>在国际</a:t>
            </a:r>
            <a:r>
              <a:rPr lang="zh-CN" altLang="en-US" dirty="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杂志和会议上共发表论文</a:t>
            </a:r>
            <a:r>
              <a:rPr lang="en-US" altLang="zh-CN" b="1" dirty="0">
                <a:solidFill>
                  <a:srgbClr val="002E73"/>
                </a:solidFill>
                <a:latin typeface="微软雅黑" panose="020B0503020204020204" pitchFamily="34" charset="-122"/>
                <a:ea typeface="微软雅黑" panose="020B0503020204020204" pitchFamily="34" charset="-122"/>
              </a:rPr>
              <a:t>25</a:t>
            </a:r>
            <a:r>
              <a:rPr lang="zh-CN" altLang="zh-CN" b="1" dirty="0">
                <a:solidFill>
                  <a:srgbClr val="002E73"/>
                </a:solidFill>
                <a:latin typeface="微软雅黑" panose="020B0503020204020204" pitchFamily="34" charset="-122"/>
                <a:ea typeface="微软雅黑" panose="020B0503020204020204" pitchFamily="34" charset="-122"/>
              </a:rPr>
              <a:t>篇</a:t>
            </a:r>
            <a:r>
              <a:rPr lang="zh-CN" altLang="zh-CN"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CCF A</a:t>
            </a:r>
            <a:r>
              <a:rPr lang="zh-CN" altLang="zh-CN" dirty="0">
                <a:latin typeface="微软雅黑" panose="020B0503020204020204" pitchFamily="34" charset="-122"/>
                <a:ea typeface="微软雅黑" panose="020B0503020204020204" pitchFamily="34" charset="-122"/>
              </a:rPr>
              <a:t>类检索论文</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ACL</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AAAI</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WWW</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SCI</a:t>
            </a:r>
            <a:r>
              <a:rPr lang="zh-CN" altLang="zh-CN" dirty="0">
                <a:latin typeface="微软雅黑" panose="020B0503020204020204" pitchFamily="34" charset="-122"/>
                <a:ea typeface="微软雅黑" panose="020B0503020204020204" pitchFamily="34" charset="-122"/>
              </a:rPr>
              <a:t>检索论文</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软件著作权</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项</a:t>
            </a:r>
            <a:r>
              <a:rPr lang="zh-CN" altLang="en-US" dirty="0">
                <a:latin typeface="微软雅黑" panose="020B0503020204020204" pitchFamily="34" charset="-122"/>
                <a:ea typeface="微软雅黑" panose="020B0503020204020204" pitchFamily="34" charset="-122"/>
              </a:rPr>
              <a:t>，并主持及参与多项</a:t>
            </a:r>
            <a:r>
              <a:rPr lang="zh-CN" altLang="en-US" b="1" dirty="0">
                <a:solidFill>
                  <a:srgbClr val="002E73"/>
                </a:solidFill>
                <a:latin typeface="微软雅黑" panose="020B0503020204020204" pitchFamily="34" charset="-122"/>
                <a:ea typeface="微软雅黑" panose="020B0503020204020204" pitchFamily="34" charset="-122"/>
              </a:rPr>
              <a:t>国家科学自然基金项目</a:t>
            </a:r>
            <a:r>
              <a:rPr lang="zh-CN" altLang="en-US" dirty="0">
                <a:latin typeface="微软雅黑" panose="020B0503020204020204" pitchFamily="34" charset="-122"/>
                <a:ea typeface="微软雅黑" panose="020B0503020204020204" pitchFamily="34" charset="-122"/>
              </a:rPr>
              <a:t>、</a:t>
            </a:r>
            <a:r>
              <a:rPr lang="zh-CN" altLang="en-US" b="1" dirty="0">
                <a:solidFill>
                  <a:srgbClr val="002E73"/>
                </a:solidFill>
                <a:latin typeface="微软雅黑" panose="020B0503020204020204" pitchFamily="34" charset="-122"/>
                <a:ea typeface="微软雅黑" panose="020B0503020204020204" pitchFamily="34" charset="-122"/>
              </a:rPr>
              <a:t>国防科研项目及横向项目，</a:t>
            </a:r>
            <a:r>
              <a:rPr lang="zh-CN" altLang="en-US" dirty="0">
                <a:latin typeface="微软雅黑" panose="020B0503020204020204" pitchFamily="34" charset="-122"/>
                <a:ea typeface="微软雅黑" panose="020B0503020204020204" pitchFamily="34" charset="-122"/>
              </a:rPr>
              <a:t>主要研究兴趣：</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lumMod val="50000"/>
                  </a:schemeClr>
                </a:solidFill>
                <a:latin typeface="微软雅黑" panose="020B0503020204020204" pitchFamily="34" charset="-122"/>
                <a:ea typeface="微软雅黑" panose="020B0503020204020204" pitchFamily="34" charset="-122"/>
              </a:rPr>
              <a:t>数据挖掘</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群智能</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结构化程序设计和软件工程的思想日益为人们所接受和欣赏。在它们的影响下，先后出现了一些很有影响的结构化语言，这些结构化语言直接支持结构化的控制结构，具有很强的过程结构和数据结构能力，自顶向下，分而治之</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BASIC </a:t>
            </a:r>
            <a:r>
              <a:rPr lang="zh-CN" altLang="en-US" dirty="0"/>
              <a:t>语言是在 </a:t>
            </a:r>
            <a:r>
              <a:rPr lang="en-US" altLang="zh-CN" dirty="0"/>
              <a:t>20 </a:t>
            </a:r>
            <a:r>
              <a:rPr lang="zh-CN" altLang="en-US" dirty="0"/>
              <a:t>世纪 </a:t>
            </a:r>
            <a:r>
              <a:rPr lang="en-US" altLang="zh-CN" dirty="0"/>
              <a:t>60 </a:t>
            </a:r>
            <a:r>
              <a:rPr lang="zh-CN" altLang="en-US" dirty="0"/>
              <a:t>年代初为适应分时系统而研制的一种交互式语言，可用于一般的数值计算与事务处理。</a:t>
            </a:r>
            <a:r>
              <a:rPr lang="en-US" altLang="zh-CN" dirty="0"/>
              <a:t>BASIC </a:t>
            </a:r>
            <a:r>
              <a:rPr lang="zh-CN" altLang="en-US" dirty="0"/>
              <a:t>语言结构简单，易学易用，并且具有交互能力，成为许多初学者学习程序设计的入门语言。</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程序设计语言是用于编写程序的，</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我本人是</a:t>
            </a:r>
            <a:r>
              <a:rPr lang="zh-CN" altLang="en-US" dirty="0">
                <a:latin typeface="微软雅黑" panose="020B0503020204020204" pitchFamily="34" charset="-122"/>
                <a:ea typeface="微软雅黑" panose="020B0503020204020204" pitchFamily="34" charset="-122"/>
              </a:rPr>
              <a:t>吉林大学 人工智能学院 讲师，也是生物与农业工程学院 博士后，</a:t>
            </a:r>
            <a:r>
              <a:rPr lang="zh-CN" altLang="zh-CN" dirty="0">
                <a:latin typeface="微软雅黑" panose="020B0503020204020204" pitchFamily="34" charset="-122"/>
                <a:ea typeface="微软雅黑" panose="020B0503020204020204" pitchFamily="34" charset="-122"/>
              </a:rPr>
              <a:t>在国际</a:t>
            </a:r>
            <a:r>
              <a:rPr lang="zh-CN" altLang="en-US" dirty="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杂志和会议上共发表论文</a:t>
            </a:r>
            <a:r>
              <a:rPr lang="en-US" altLang="zh-CN" b="1" dirty="0">
                <a:solidFill>
                  <a:srgbClr val="002E73"/>
                </a:solidFill>
                <a:latin typeface="微软雅黑" panose="020B0503020204020204" pitchFamily="34" charset="-122"/>
                <a:ea typeface="微软雅黑" panose="020B0503020204020204" pitchFamily="34" charset="-122"/>
              </a:rPr>
              <a:t>25</a:t>
            </a:r>
            <a:r>
              <a:rPr lang="zh-CN" altLang="zh-CN" b="1" dirty="0">
                <a:solidFill>
                  <a:srgbClr val="002E73"/>
                </a:solidFill>
                <a:latin typeface="微软雅黑" panose="020B0503020204020204" pitchFamily="34" charset="-122"/>
                <a:ea typeface="微软雅黑" panose="020B0503020204020204" pitchFamily="34" charset="-122"/>
              </a:rPr>
              <a:t>篇</a:t>
            </a:r>
            <a:r>
              <a:rPr lang="zh-CN" altLang="zh-CN"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CCF A</a:t>
            </a:r>
            <a:r>
              <a:rPr lang="zh-CN" altLang="zh-CN" dirty="0">
                <a:latin typeface="微软雅黑" panose="020B0503020204020204" pitchFamily="34" charset="-122"/>
                <a:ea typeface="微软雅黑" panose="020B0503020204020204" pitchFamily="34" charset="-122"/>
              </a:rPr>
              <a:t>类检索论文</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ACL</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AAAI</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WWW</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SCI</a:t>
            </a:r>
            <a:r>
              <a:rPr lang="zh-CN" altLang="zh-CN" dirty="0">
                <a:latin typeface="微软雅黑" panose="020B0503020204020204" pitchFamily="34" charset="-122"/>
                <a:ea typeface="微软雅黑" panose="020B0503020204020204" pitchFamily="34" charset="-122"/>
              </a:rPr>
              <a:t>检索论文</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软件著作权</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项</a:t>
            </a:r>
            <a:r>
              <a:rPr lang="zh-CN" altLang="en-US" dirty="0">
                <a:latin typeface="微软雅黑" panose="020B0503020204020204" pitchFamily="34" charset="-122"/>
                <a:ea typeface="微软雅黑" panose="020B0503020204020204" pitchFamily="34" charset="-122"/>
              </a:rPr>
              <a:t>，并主持及参与多项</a:t>
            </a:r>
            <a:r>
              <a:rPr lang="zh-CN" altLang="en-US" b="1" dirty="0">
                <a:solidFill>
                  <a:srgbClr val="002E73"/>
                </a:solidFill>
                <a:latin typeface="微软雅黑" panose="020B0503020204020204" pitchFamily="34" charset="-122"/>
                <a:ea typeface="微软雅黑" panose="020B0503020204020204" pitchFamily="34" charset="-122"/>
              </a:rPr>
              <a:t>国家科学自然基金项目</a:t>
            </a:r>
            <a:r>
              <a:rPr lang="zh-CN" altLang="en-US" dirty="0">
                <a:latin typeface="微软雅黑" panose="020B0503020204020204" pitchFamily="34" charset="-122"/>
                <a:ea typeface="微软雅黑" panose="020B0503020204020204" pitchFamily="34" charset="-122"/>
              </a:rPr>
              <a:t>、</a:t>
            </a:r>
            <a:r>
              <a:rPr lang="zh-CN" altLang="en-US" b="1" dirty="0">
                <a:solidFill>
                  <a:srgbClr val="002E73"/>
                </a:solidFill>
                <a:latin typeface="微软雅黑" panose="020B0503020204020204" pitchFamily="34" charset="-122"/>
                <a:ea typeface="微软雅黑" panose="020B0503020204020204" pitchFamily="34" charset="-122"/>
              </a:rPr>
              <a:t>国防科研项目及横向项目，</a:t>
            </a:r>
            <a:r>
              <a:rPr lang="zh-CN" altLang="en-US" dirty="0">
                <a:latin typeface="微软雅黑" panose="020B0503020204020204" pitchFamily="34" charset="-122"/>
                <a:ea typeface="微软雅黑" panose="020B0503020204020204" pitchFamily="34" charset="-122"/>
              </a:rPr>
              <a:t>主要研究兴趣：</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lumMod val="50000"/>
                  </a:schemeClr>
                </a:solidFill>
                <a:latin typeface="微软雅黑" panose="020B0503020204020204" pitchFamily="34" charset="-122"/>
                <a:ea typeface="微软雅黑" panose="020B0503020204020204" pitchFamily="34" charset="-122"/>
              </a:rPr>
              <a:t>数据挖掘</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群智能</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对象和类的关系 实例化</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类和类的特殊关系</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B28DAC-CDE1-4958-9BC0-7D202C7FC46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类和类的特殊关系</a:t>
            </a: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48B28DAC-CDE1-4958-9BC0-7D202C7FC46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我本人是</a:t>
            </a:r>
            <a:r>
              <a:rPr lang="zh-CN" altLang="en-US" dirty="0">
                <a:latin typeface="微软雅黑" panose="020B0503020204020204" pitchFamily="34" charset="-122"/>
                <a:ea typeface="微软雅黑" panose="020B0503020204020204" pitchFamily="34" charset="-122"/>
              </a:rPr>
              <a:t>吉林大学 人工智能学院 讲师，也是生物与农业工程学院 博士后，</a:t>
            </a:r>
            <a:r>
              <a:rPr lang="zh-CN" altLang="zh-CN" dirty="0">
                <a:latin typeface="微软雅黑" panose="020B0503020204020204" pitchFamily="34" charset="-122"/>
                <a:ea typeface="微软雅黑" panose="020B0503020204020204" pitchFamily="34" charset="-122"/>
              </a:rPr>
              <a:t>在国际</a:t>
            </a:r>
            <a:r>
              <a:rPr lang="zh-CN" altLang="en-US" dirty="0">
                <a:latin typeface="微软雅黑" panose="020B0503020204020204" pitchFamily="34" charset="-122"/>
                <a:ea typeface="微软雅黑" panose="020B0503020204020204" pitchFamily="34" charset="-122"/>
              </a:rPr>
              <a:t>知名</a:t>
            </a:r>
            <a:r>
              <a:rPr lang="zh-CN" altLang="zh-CN" dirty="0">
                <a:latin typeface="微软雅黑" panose="020B0503020204020204" pitchFamily="34" charset="-122"/>
                <a:ea typeface="微软雅黑" panose="020B0503020204020204" pitchFamily="34" charset="-122"/>
              </a:rPr>
              <a:t>杂志和会议上共发表论文</a:t>
            </a:r>
            <a:r>
              <a:rPr lang="en-US" altLang="zh-CN" b="1" dirty="0">
                <a:solidFill>
                  <a:srgbClr val="002E73"/>
                </a:solidFill>
                <a:latin typeface="微软雅黑" panose="020B0503020204020204" pitchFamily="34" charset="-122"/>
                <a:ea typeface="微软雅黑" panose="020B0503020204020204" pitchFamily="34" charset="-122"/>
              </a:rPr>
              <a:t>25</a:t>
            </a:r>
            <a:r>
              <a:rPr lang="zh-CN" altLang="zh-CN" b="1" dirty="0">
                <a:solidFill>
                  <a:srgbClr val="002E73"/>
                </a:solidFill>
                <a:latin typeface="微软雅黑" panose="020B0503020204020204" pitchFamily="34" charset="-122"/>
                <a:ea typeface="微软雅黑" panose="020B0503020204020204" pitchFamily="34" charset="-122"/>
              </a:rPr>
              <a:t>篇</a:t>
            </a:r>
            <a:r>
              <a:rPr lang="zh-CN" altLang="zh-CN" dirty="0">
                <a:latin typeface="微软雅黑" panose="020B0503020204020204" pitchFamily="34" charset="-122"/>
                <a:ea typeface="微软雅黑" panose="020B0503020204020204" pitchFamily="34" charset="-122"/>
              </a:rPr>
              <a:t>，其中</a:t>
            </a:r>
            <a:r>
              <a:rPr lang="en-US" altLang="zh-CN" dirty="0">
                <a:latin typeface="微软雅黑" panose="020B0503020204020204" pitchFamily="34" charset="-122"/>
                <a:ea typeface="微软雅黑" panose="020B0503020204020204" pitchFamily="34" charset="-122"/>
              </a:rPr>
              <a:t>CCF A</a:t>
            </a:r>
            <a:r>
              <a:rPr lang="zh-CN" altLang="zh-CN" dirty="0">
                <a:latin typeface="微软雅黑" panose="020B0503020204020204" pitchFamily="34" charset="-122"/>
                <a:ea typeface="微软雅黑" panose="020B0503020204020204" pitchFamily="34" charset="-122"/>
              </a:rPr>
              <a:t>类检索论文</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ACL</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AAAI</a:t>
            </a:r>
            <a:r>
              <a:rPr lang="zh-CN" altLang="en-US" b="1" dirty="0">
                <a:solidFill>
                  <a:srgbClr val="002E73"/>
                </a:solidFill>
                <a:latin typeface="微软雅黑" panose="020B0503020204020204" pitchFamily="34" charset="-122"/>
                <a:ea typeface="微软雅黑" panose="020B0503020204020204" pitchFamily="34" charset="-122"/>
              </a:rPr>
              <a:t>、</a:t>
            </a:r>
            <a:r>
              <a:rPr lang="en-US" altLang="zh-CN" b="1" dirty="0">
                <a:solidFill>
                  <a:srgbClr val="002E73"/>
                </a:solidFill>
                <a:latin typeface="微软雅黑" panose="020B0503020204020204" pitchFamily="34" charset="-122"/>
                <a:ea typeface="微软雅黑" panose="020B0503020204020204" pitchFamily="34" charset="-122"/>
              </a:rPr>
              <a:t>WWW</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SCI</a:t>
            </a:r>
            <a:r>
              <a:rPr lang="zh-CN" altLang="zh-CN" dirty="0">
                <a:latin typeface="微软雅黑" panose="020B0503020204020204" pitchFamily="34" charset="-122"/>
                <a:ea typeface="微软雅黑" panose="020B0503020204020204" pitchFamily="34" charset="-122"/>
              </a:rPr>
              <a:t>检索论文</a:t>
            </a:r>
            <a:r>
              <a:rPr lang="en-US" altLang="zh-CN" dirty="0">
                <a:latin typeface="微软雅黑" panose="020B0503020204020204" pitchFamily="34" charset="-122"/>
                <a:ea typeface="微软雅黑" panose="020B0503020204020204" pitchFamily="34" charset="-122"/>
              </a:rPr>
              <a:t>11</a:t>
            </a:r>
            <a:r>
              <a:rPr lang="zh-CN" altLang="zh-CN" dirty="0">
                <a:latin typeface="微软雅黑" panose="020B0503020204020204" pitchFamily="34" charset="-122"/>
                <a:ea typeface="微软雅黑" panose="020B0503020204020204" pitchFamily="34" charset="-122"/>
              </a:rPr>
              <a:t>篇</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软件著作权</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项</a:t>
            </a:r>
            <a:r>
              <a:rPr lang="zh-CN" altLang="en-US" dirty="0">
                <a:latin typeface="微软雅黑" panose="020B0503020204020204" pitchFamily="34" charset="-122"/>
                <a:ea typeface="微软雅黑" panose="020B0503020204020204" pitchFamily="34" charset="-122"/>
              </a:rPr>
              <a:t>，并主持及参与多项</a:t>
            </a:r>
            <a:r>
              <a:rPr lang="zh-CN" altLang="en-US" b="1" dirty="0">
                <a:solidFill>
                  <a:srgbClr val="002E73"/>
                </a:solidFill>
                <a:latin typeface="微软雅黑" panose="020B0503020204020204" pitchFamily="34" charset="-122"/>
                <a:ea typeface="微软雅黑" panose="020B0503020204020204" pitchFamily="34" charset="-122"/>
              </a:rPr>
              <a:t>国家科学自然基金项目</a:t>
            </a:r>
            <a:r>
              <a:rPr lang="zh-CN" altLang="en-US" dirty="0">
                <a:latin typeface="微软雅黑" panose="020B0503020204020204" pitchFamily="34" charset="-122"/>
                <a:ea typeface="微软雅黑" panose="020B0503020204020204" pitchFamily="34" charset="-122"/>
              </a:rPr>
              <a:t>、</a:t>
            </a:r>
            <a:r>
              <a:rPr lang="zh-CN" altLang="en-US" b="1" dirty="0">
                <a:solidFill>
                  <a:srgbClr val="002E73"/>
                </a:solidFill>
                <a:latin typeface="微软雅黑" panose="020B0503020204020204" pitchFamily="34" charset="-122"/>
                <a:ea typeface="微软雅黑" panose="020B0503020204020204" pitchFamily="34" charset="-122"/>
              </a:rPr>
              <a:t>国防科研项目及横向项目，</a:t>
            </a:r>
            <a:r>
              <a:rPr lang="zh-CN" altLang="en-US" dirty="0">
                <a:latin typeface="微软雅黑" panose="020B0503020204020204" pitchFamily="34" charset="-122"/>
                <a:ea typeface="微软雅黑" panose="020B0503020204020204" pitchFamily="34" charset="-122"/>
              </a:rPr>
              <a:t>主要研究兴趣：</a:t>
            </a:r>
            <a:r>
              <a:rPr lang="zh-CN" altLang="zh-CN" b="1" dirty="0">
                <a:solidFill>
                  <a:schemeClr val="accent1">
                    <a:lumMod val="50000"/>
                  </a:schemeClr>
                </a:solidFill>
                <a:latin typeface="微软雅黑" panose="020B0503020204020204" pitchFamily="34" charset="-122"/>
                <a:ea typeface="微软雅黑" panose="020B0503020204020204" pitchFamily="34" charset="-122"/>
              </a:rPr>
              <a:t>自然语言处理</a:t>
            </a:r>
            <a:r>
              <a:rPr lang="zh-CN" altLang="en-US" dirty="0">
                <a:latin typeface="微软雅黑" panose="020B0503020204020204" pitchFamily="34" charset="-122"/>
                <a:ea typeface="微软雅黑" panose="020B0503020204020204" pitchFamily="34" charset="-122"/>
              </a:rPr>
              <a:t>；</a:t>
            </a:r>
            <a:r>
              <a:rPr lang="zh-CN" altLang="en-US" dirty="0">
                <a:solidFill>
                  <a:schemeClr val="accent1">
                    <a:lumMod val="50000"/>
                  </a:schemeClr>
                </a:solidFill>
                <a:latin typeface="微软雅黑" panose="020B0503020204020204" pitchFamily="34" charset="-122"/>
                <a:ea typeface="微软雅黑" panose="020B0503020204020204" pitchFamily="34" charset="-122"/>
              </a:rPr>
              <a:t>数据挖掘</a:t>
            </a:r>
            <a:r>
              <a:rPr lang="zh-CN" altLang="en-US" dirty="0">
                <a:latin typeface="微软雅黑" panose="020B0503020204020204" pitchFamily="34" charset="-122"/>
                <a:ea typeface="微软雅黑" panose="020B0503020204020204" pitchFamily="34" charset="-122"/>
              </a:rPr>
              <a:t>；</a:t>
            </a:r>
            <a:r>
              <a:rPr lang="zh-CN" altLang="en-US" b="1" dirty="0">
                <a:solidFill>
                  <a:schemeClr val="accent1">
                    <a:lumMod val="50000"/>
                  </a:schemeClr>
                </a:solidFill>
                <a:latin typeface="微软雅黑" panose="020B0503020204020204" pitchFamily="34" charset="-122"/>
                <a:ea typeface="微软雅黑" panose="020B0503020204020204" pitchFamily="34" charset="-122"/>
              </a:rPr>
              <a:t>群智能</a:t>
            </a:r>
            <a:endParaRPr lang="zh-CN" altLang="en-US" b="1" dirty="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日记 记叙文 小说</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BD30A54-8A70-4E0D-BE97-DDE08B23DCA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1C0E3BA0-4C19-4D7B-B5D8-30B5C9FB6D1D}"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49155" name="Rectangle 2"/>
          <p:cNvSpPr>
            <a:spLocks noGrp="1" noRot="1" noChangeAspect="1" noChangeArrowheads="1" noTextEdit="1"/>
          </p:cNvSpPr>
          <p:nvPr>
            <p:ph type="sldImg"/>
          </p:nvPr>
        </p:nvSpPr>
        <p:spPr/>
      </p:sp>
      <p:sp>
        <p:nvSpPr>
          <p:cNvPr id="4915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AE51AC80-F78B-4D1E-8036-631358F905EC}"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1203" name="Rectangle 2"/>
          <p:cNvSpPr>
            <a:spLocks noGrp="1" noRot="1" noChangeAspect="1" noChangeArrowheads="1" noTextEdit="1"/>
          </p:cNvSpPr>
          <p:nvPr>
            <p:ph type="sldImg"/>
          </p:nvPr>
        </p:nvSpPr>
        <p:spPr/>
      </p:sp>
      <p:sp>
        <p:nvSpPr>
          <p:cNvPr id="51204"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7B3895F-E443-4EC9-AF57-646F79391163}"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3251" name="Rectangle 2"/>
          <p:cNvSpPr>
            <a:spLocks noGrp="1" noRot="1" noChangeAspect="1" noChangeArrowheads="1" noTextEdit="1"/>
          </p:cNvSpPr>
          <p:nvPr>
            <p:ph type="sldImg"/>
          </p:nvPr>
        </p:nvSpPr>
        <p:spPr/>
      </p:sp>
      <p:sp>
        <p:nvSpPr>
          <p:cNvPr id="532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10B60649-27E7-4BB4-AFC8-181E281CC75E}"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5299" name="Rectangle 2"/>
          <p:cNvSpPr>
            <a:spLocks noGrp="1" noRot="1" noChangeAspect="1" noChangeArrowheads="1" noTextEdit="1"/>
          </p:cNvSpPr>
          <p:nvPr>
            <p:ph type="sldImg"/>
          </p:nvPr>
        </p:nvSpPr>
        <p:spPr/>
      </p:sp>
      <p:sp>
        <p:nvSpPr>
          <p:cNvPr id="5530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E4A4030-6C71-4540-9D6C-DD27E0FD75D3}"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7347" name="Rectangle 2"/>
          <p:cNvSpPr>
            <a:spLocks noGrp="1" noRot="1" noChangeAspect="1" noChangeArrowheads="1" noTextEdit="1"/>
          </p:cNvSpPr>
          <p:nvPr>
            <p:ph type="sldImg"/>
          </p:nvPr>
        </p:nvSpPr>
        <p:spPr/>
      </p:sp>
      <p:sp>
        <p:nvSpPr>
          <p:cNvPr id="5734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1D64262-5D7E-4B06-B835-553987DF899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1D64262-5D7E-4B06-B835-553987DF899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 自顶向下 分治法</a:t>
            </a:r>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D845F76-527A-44ED-BFA8-E553BB7274F9}"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冯诺依曼机  通用性强 数字运算</a:t>
            </a:r>
            <a:r>
              <a:rPr lang="en-US" altLang="zh-CN" dirty="0"/>
              <a:t>=</a:t>
            </a:r>
            <a:r>
              <a:rPr lang="zh-CN" altLang="en-US" dirty="0"/>
              <a:t>逻辑预算</a:t>
            </a:r>
            <a:endParaRPr lang="zh-CN"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D845F76-527A-44ED-BFA8-E553BB7274F9}"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冯诺依曼机  通用性强 数字运算</a:t>
            </a:r>
            <a:r>
              <a:rPr lang="en-US" altLang="zh-CN" dirty="0"/>
              <a:t>=</a:t>
            </a:r>
            <a:r>
              <a:rPr lang="zh-CN" altLang="en-US" dirty="0"/>
              <a:t>逻辑预算</a:t>
            </a:r>
            <a:endParaRPr lang="zh-CN"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D845F76-527A-44ED-BFA8-E553BB7274F9}"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3491" name="Rectangle 2"/>
          <p:cNvSpPr>
            <a:spLocks noGrp="1" noRot="1" noChangeAspect="1" noChangeArrowheads="1" noTextEdit="1"/>
          </p:cNvSpPr>
          <p:nvPr>
            <p:ph type="sldImg"/>
          </p:nvPr>
        </p:nvSpPr>
        <p:spPr/>
      </p:sp>
      <p:sp>
        <p:nvSpPr>
          <p:cNvPr id="6349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冯诺依曼机  通用性强 数字运算</a:t>
            </a:r>
            <a:r>
              <a:rPr lang="en-US" altLang="zh-CN" dirty="0"/>
              <a:t>=</a:t>
            </a:r>
            <a:r>
              <a:rPr lang="zh-CN" altLang="en-US" dirty="0"/>
              <a:t>逻辑预算</a:t>
            </a:r>
            <a:endParaRPr lang="zh-CN"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53F0A7A-FCE9-4AE8-A062-E7725DCD504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453F0A7A-FCE9-4AE8-A062-E7725DCD504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7587" name="Rectangle 2"/>
          <p:cNvSpPr>
            <a:spLocks noGrp="1" noRot="1" noChangeAspect="1" noChangeArrowheads="1" noTextEdit="1"/>
          </p:cNvSpPr>
          <p:nvPr>
            <p:ph type="sldImg"/>
          </p:nvPr>
        </p:nvSpPr>
        <p:spPr/>
      </p:sp>
      <p:sp>
        <p:nvSpPr>
          <p:cNvPr id="6758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DEF19073-15AA-4338-A178-D1F276617E6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75779" name="Rectangle 2"/>
          <p:cNvSpPr>
            <a:spLocks noGrp="1" noRot="1" noChangeAspect="1" noChangeArrowheads="1" noTextEdit="1"/>
          </p:cNvSpPr>
          <p:nvPr>
            <p:ph type="sldImg"/>
          </p:nvPr>
        </p:nvSpPr>
        <p:spPr/>
      </p:sp>
      <p:sp>
        <p:nvSpPr>
          <p:cNvPr id="75780"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DEF19073-15AA-4338-A178-D1F276617E6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75779" name="Rectangle 2"/>
          <p:cNvSpPr>
            <a:spLocks noGrp="1" noRot="1" noChangeAspect="1" noChangeArrowheads="1" noTextEdit="1"/>
          </p:cNvSpPr>
          <p:nvPr>
            <p:ph type="sldImg"/>
          </p:nvPr>
        </p:nvSpPr>
        <p:spPr/>
      </p:sp>
      <p:sp>
        <p:nvSpPr>
          <p:cNvPr id="75780"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CB50715E-1747-4205-A519-730E3A8F2A1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69635" name="Rectangle 2"/>
          <p:cNvSpPr>
            <a:spLocks noGrp="1" noRot="1" noChangeAspect="1" noChangeArrowheads="1" noTextEdit="1"/>
          </p:cNvSpPr>
          <p:nvPr>
            <p:ph type="sldImg"/>
          </p:nvPr>
        </p:nvSpPr>
        <p:spPr/>
      </p:sp>
      <p:sp>
        <p:nvSpPr>
          <p:cNvPr id="69636"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F3EEE004-3FEA-481E-8FB5-98F89868FD92}"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86019" name="Rectangle 2"/>
          <p:cNvSpPr>
            <a:spLocks noGrp="1" noRot="1" noChangeAspect="1" noChangeArrowheads="1" noTextEdit="1"/>
          </p:cNvSpPr>
          <p:nvPr>
            <p:ph type="sldImg"/>
          </p:nvPr>
        </p:nvSpPr>
        <p:spPr/>
      </p:sp>
      <p:sp>
        <p:nvSpPr>
          <p:cNvPr id="86020"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DF6F5F8-D3EE-42AE-9815-003A0417FC3F}"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EBCDIC </a:t>
            </a:r>
            <a:r>
              <a:rPr lang="zh-CN" altLang="en-US" dirty="0"/>
              <a:t>扩展的</a:t>
            </a:r>
            <a:r>
              <a:rPr lang="en-US" altLang="zh-CN" dirty="0"/>
              <a:t>2-10</a:t>
            </a:r>
            <a:r>
              <a:rPr lang="zh-CN" altLang="en-US" dirty="0"/>
              <a:t>进制交换码</a:t>
            </a:r>
            <a:endParaRPr lang="zh-CN" altLang="zh-CN"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6F0357B5-54AA-4A66-84FE-8F939D0D3B00}"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8211B2F9-04A6-4B33-8532-B01FAEA8071E}"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2163" name="Rectangle 2"/>
          <p:cNvSpPr>
            <a:spLocks noGrp="1" noRot="1" noChangeAspect="1" noChangeArrowheads="1" noTextEdit="1"/>
          </p:cNvSpPr>
          <p:nvPr>
            <p:ph type="sldImg"/>
          </p:nvPr>
        </p:nvSpPr>
        <p:spPr/>
      </p:sp>
      <p:sp>
        <p:nvSpPr>
          <p:cNvPr id="92164"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A7A17AF9-66AB-4C0D-96C3-058AE4AE3305}"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4211" name="Rectangle 2"/>
          <p:cNvSpPr>
            <a:spLocks noGrp="1" noRot="1" noChangeAspect="1" noChangeArrowheads="1" noTextEdit="1"/>
          </p:cNvSpPr>
          <p:nvPr>
            <p:ph type="sldImg"/>
          </p:nvPr>
        </p:nvSpPr>
        <p:spPr/>
      </p:sp>
      <p:sp>
        <p:nvSpPr>
          <p:cNvPr id="94212" name="Rectangle 4"/>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Java</a:t>
            </a:r>
            <a:r>
              <a:rPr lang="zh-CN" altLang="en-US" dirty="0"/>
              <a:t>介于编译型语言和解释型语言之间。编译型语言如</a:t>
            </a:r>
            <a:r>
              <a:rPr lang="en-US" altLang="zh-CN" dirty="0"/>
              <a:t>C</a:t>
            </a:r>
            <a:r>
              <a:rPr lang="zh-CN" altLang="en-US" dirty="0"/>
              <a:t>、</a:t>
            </a:r>
            <a:r>
              <a:rPr lang="en-US" altLang="zh-CN" dirty="0"/>
              <a:t>C++</a:t>
            </a:r>
            <a:r>
              <a:rPr lang="zh-CN" altLang="en-US" dirty="0"/>
              <a:t>，代码是直接编译成机器码执行，但是不同的平台（</a:t>
            </a:r>
            <a:r>
              <a:rPr lang="en-US" altLang="zh-CN" dirty="0"/>
              <a:t>x86</a:t>
            </a:r>
            <a:r>
              <a:rPr lang="zh-CN" altLang="en-US" dirty="0"/>
              <a:t>、</a:t>
            </a:r>
            <a:r>
              <a:rPr lang="en-US" altLang="zh-CN" dirty="0"/>
              <a:t>ARM</a:t>
            </a:r>
            <a:r>
              <a:rPr lang="zh-CN" altLang="en-US" dirty="0"/>
              <a:t>等）</a:t>
            </a:r>
            <a:r>
              <a:rPr lang="en-US" altLang="zh-CN" dirty="0"/>
              <a:t>CPU</a:t>
            </a:r>
            <a:r>
              <a:rPr lang="zh-CN" altLang="en-US" dirty="0"/>
              <a:t>的指令集不同，因此，需要编译出每一种平台的对应机器码。解释型语言如</a:t>
            </a:r>
            <a:r>
              <a:rPr lang="en-US" altLang="zh-CN" dirty="0"/>
              <a:t>Python</a:t>
            </a:r>
            <a:r>
              <a:rPr lang="zh-CN" altLang="en-US" dirty="0"/>
              <a:t>、</a:t>
            </a:r>
            <a:r>
              <a:rPr lang="en-US" altLang="zh-CN" dirty="0"/>
              <a:t>Ruby</a:t>
            </a:r>
            <a:r>
              <a:rPr lang="zh-CN" altLang="en-US" dirty="0"/>
              <a:t>没有这个问题，可以由解释器直接加载源码然后运行，代价是运行效率太低。而</a:t>
            </a:r>
            <a:r>
              <a:rPr lang="en-US" altLang="zh-CN" dirty="0"/>
              <a:t>Java</a:t>
            </a:r>
            <a:r>
              <a:rPr lang="zh-CN" altLang="en-US" dirty="0"/>
              <a:t>是将代码编译成一种“字节码”，它类似于抽象的</a:t>
            </a:r>
            <a:r>
              <a:rPr lang="en-US" altLang="zh-CN" dirty="0"/>
              <a:t>CPU</a:t>
            </a:r>
            <a:r>
              <a:rPr lang="zh-CN" altLang="en-US" dirty="0"/>
              <a:t>指令，然后，针对不同平台编写虚拟机，不同平台的虚拟机负责加载字节码并执行，这样就实现了“一次编写，到处运行”的效果。当然，这是针对</a:t>
            </a:r>
            <a:r>
              <a:rPr lang="en-US" altLang="zh-CN" dirty="0"/>
              <a:t>Java</a:t>
            </a:r>
            <a:r>
              <a:rPr lang="zh-CN" altLang="en-US" dirty="0"/>
              <a:t>开发者而言。对于虚拟机，需要为每个平台分别开发。为了保证不同平台、不同公司开发的虚拟机都能正确执行</a:t>
            </a:r>
            <a:r>
              <a:rPr lang="en-US" altLang="zh-CN" dirty="0"/>
              <a:t>Java</a:t>
            </a:r>
            <a:r>
              <a:rPr lang="zh-CN" altLang="en-US" dirty="0"/>
              <a:t>字节码，</a:t>
            </a:r>
            <a:r>
              <a:rPr lang="en-US" altLang="zh-CN" dirty="0"/>
              <a:t>SUN</a:t>
            </a:r>
            <a:r>
              <a:rPr lang="zh-CN" altLang="en-US" dirty="0"/>
              <a:t>公司制定了一系列的</a:t>
            </a:r>
            <a:r>
              <a:rPr lang="en-US" altLang="zh-CN" dirty="0"/>
              <a:t>Java</a:t>
            </a:r>
            <a:r>
              <a:rPr lang="zh-CN" altLang="en-US" dirty="0"/>
              <a:t>虚拟机规范。从实践的角度看，</a:t>
            </a:r>
            <a:r>
              <a:rPr lang="en-US" altLang="zh-CN" dirty="0"/>
              <a:t>JVM</a:t>
            </a:r>
            <a:r>
              <a:rPr lang="zh-CN" altLang="en-US" dirty="0"/>
              <a:t>的兼容性做得非常好，低版本的</a:t>
            </a:r>
            <a:r>
              <a:rPr lang="en-US" altLang="zh-CN" dirty="0"/>
              <a:t>Java</a:t>
            </a:r>
            <a:r>
              <a:rPr lang="zh-CN" altLang="en-US" dirty="0"/>
              <a:t>字节码完全可以正常运行在高版本的</a:t>
            </a:r>
            <a:r>
              <a:rPr lang="en-US" altLang="zh-CN" dirty="0"/>
              <a:t>JVM</a:t>
            </a:r>
            <a:r>
              <a:rPr lang="zh-CN" altLang="en-US" dirty="0"/>
              <a:t>上。</a:t>
            </a:r>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
        <p:nvSpPr>
          <p:cNvPr id="2" name="备注占位符 1"/>
          <p:cNvSpPr>
            <a:spLocks noGrp="1"/>
          </p:cNvSpPr>
          <p:nvPr>
            <p:ph type="body" idx="1"/>
          </p:nvPr>
        </p:nvSpPr>
        <p:spPr/>
        <p:txBody>
          <a:bodyPr/>
          <a:lstStyle/>
          <a:p>
            <a:r>
              <a:rPr lang="en-US" altLang="zh-CN" dirty="0"/>
              <a:t>C+</a:t>
            </a:r>
            <a:r>
              <a:rPr lang="zh-CN" altLang="en-US" dirty="0"/>
              <a:t>语言的 产生 特点 实例 字符集 词法符号 （关键字 标识符 文字 运算符 分隔符 空白 注释）词法信息</a:t>
            </a:r>
            <a:endParaRPr lang="en-US" altLang="zh-CN" dirty="0"/>
          </a:p>
          <a:p>
            <a:r>
              <a:rPr lang="zh-CN" altLang="en-US" dirty="0"/>
              <a:t>通过基本数据类型引出定义变量、常量；赋值运算、算数运算、逻辑运算、位运算、混合运算等表达式的写法 运行方式等 句法信息</a:t>
            </a:r>
            <a:endParaRPr lang="en-US" altLang="zh-CN" dirty="0"/>
          </a:p>
          <a:p>
            <a:r>
              <a:rPr lang="en-US" altLang="zh-CN" dirty="0"/>
              <a:t>I/O</a:t>
            </a:r>
            <a:r>
              <a:rPr lang="zh-CN" altLang="en-US" dirty="0"/>
              <a:t>流 句法信息</a:t>
            </a:r>
            <a:endParaRPr lang="en-US" altLang="zh-CN" dirty="0"/>
          </a:p>
          <a:p>
            <a:r>
              <a:rPr lang="zh-CN" altLang="en-US" dirty="0"/>
              <a:t>基本控制结构 文法信息 判断 分支 循环</a:t>
            </a:r>
            <a:endParaRPr lang="en-US" altLang="zh-CN" dirty="0"/>
          </a:p>
          <a:p>
            <a:r>
              <a:rPr lang="zh-CN" altLang="en-US" dirty="0"/>
              <a:t>两个扩展 </a:t>
            </a:r>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r" defTabSz="990600" rtl="0" eaLnBrk="1" fontAlgn="base" latinLnBrk="0" hangingPunct="1">
              <a:lnSpc>
                <a:spcPct val="100000"/>
              </a:lnSpc>
              <a:spcBef>
                <a:spcPct val="0"/>
              </a:spcBef>
              <a:spcAft>
                <a:spcPct val="0"/>
              </a:spcAft>
              <a:buClrTx/>
              <a:buSzTx/>
              <a:buFontTx/>
              <a:buNone/>
              <a:defRPr/>
            </a:pPr>
            <a:fld id="{7A8F2D64-F8DC-4B2F-9295-63855F413858}" type="slidenum">
              <a:rPr kumimoji="1" lang="en-US" altLang="zh-CN" sz="1300" b="0" i="0" u="none" strike="noStrike" kern="1200" cap="none" spc="0" normalizeH="0" baseline="0" noProof="0" smtClean="0">
                <a:ln>
                  <a:noFill/>
                </a:ln>
                <a:solidFill>
                  <a:srgbClr val="000000"/>
                </a:solidFill>
                <a:effectLst/>
                <a:uLnTx/>
                <a:uFillTx/>
                <a:latin typeface="Times New Roman" panose="02020603050405020304" pitchFamily="18" charset="0"/>
                <a:ea typeface="隶书" panose="02010509060101010101" pitchFamily="49" charset="-122"/>
                <a:cs typeface="+mn-cs"/>
              </a:rPr>
            </a:fld>
            <a:endParaRPr kumimoji="1" lang="en-US" altLang="zh-CN" sz="1300" b="0" i="0" u="none" strike="noStrike" kern="1200" cap="none" spc="0" normalizeH="0" baseline="0" noProof="0">
              <a:ln>
                <a:noFill/>
              </a:ln>
              <a:solidFill>
                <a:srgbClr val="000000"/>
              </a:solidFill>
              <a:effectLst/>
              <a:uLnTx/>
              <a:uFillTx/>
              <a:latin typeface="Times New Roman" panose="02020603050405020304" pitchFamily="18" charset="0"/>
              <a:ea typeface="隶书" panose="02010509060101010101" pitchFamily="49" charset="-122"/>
              <a:cs typeface="+mn-cs"/>
            </a:endParaRPr>
          </a:p>
        </p:txBody>
      </p:sp>
      <p:sp>
        <p:nvSpPr>
          <p:cNvPr id="96259" name="Rectangle 2"/>
          <p:cNvSpPr>
            <a:spLocks noGrp="1" noRot="1" noChangeAspect="1" noChangeArrowheads="1" noTextEdit="1"/>
          </p:cNvSpPr>
          <p:nvPr>
            <p:ph type="sldImg"/>
          </p:nvPr>
        </p:nvSpPr>
        <p:spPr/>
      </p:sp>
      <p:sp>
        <p:nvSpPr>
          <p:cNvPr id="2" name="备注占位符 1"/>
          <p:cNvSpPr>
            <a:spLocks noGrp="1"/>
          </p:cNvSpPr>
          <p:nvPr>
            <p:ph type="body" idx="1"/>
          </p:nvPr>
        </p:nvSpPr>
        <p:spPr/>
        <p:txBody>
          <a:bodyPr/>
          <a:lstStyle/>
          <a:p>
            <a:r>
              <a:rPr lang="en-US" altLang="zh-CN" dirty="0"/>
              <a:t>B C 1972</a:t>
            </a:r>
            <a:r>
              <a:rPr lang="zh-CN" altLang="en-US" dirty="0"/>
              <a:t>年 结构化 </a:t>
            </a:r>
            <a:r>
              <a:rPr lang="en-US" altLang="zh-CN" dirty="0"/>
              <a:t>1980 C++ </a:t>
            </a:r>
            <a:r>
              <a:rPr lang="zh-CN" altLang="en-US" dirty="0"/>
              <a:t>面向对象</a:t>
            </a:r>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C++ </a:t>
            </a:r>
            <a:r>
              <a:rPr lang="zh-CN" altLang="en-US" dirty="0"/>
              <a:t>依托</a:t>
            </a:r>
            <a:r>
              <a:rPr lang="en-US" altLang="zh-CN" dirty="0"/>
              <a:t>C</a:t>
            </a:r>
            <a:r>
              <a:rPr lang="zh-CN" altLang="en-US" dirty="0"/>
              <a:t>普及的很快</a:t>
            </a:r>
            <a:endParaRPr lang="zh-CN" altLang="zh-CN"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C++ </a:t>
            </a:r>
            <a:r>
              <a:rPr lang="zh-CN" altLang="en-US" dirty="0"/>
              <a:t>依托</a:t>
            </a:r>
            <a:r>
              <a:rPr lang="en-US" altLang="zh-CN" dirty="0"/>
              <a:t>C</a:t>
            </a:r>
            <a:r>
              <a:rPr lang="zh-CN" altLang="en-US" dirty="0"/>
              <a:t>普及的很快</a:t>
            </a:r>
            <a:endParaRPr lang="zh-CN" altLang="zh-CN"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C++ </a:t>
            </a:r>
            <a:r>
              <a:rPr lang="zh-CN" altLang="en-US" dirty="0"/>
              <a:t>依托</a:t>
            </a:r>
            <a:r>
              <a:rPr lang="en-US" altLang="zh-CN" dirty="0"/>
              <a:t>C</a:t>
            </a:r>
            <a:r>
              <a:rPr lang="zh-CN" altLang="en-US" dirty="0"/>
              <a:t>普及的很快</a:t>
            </a:r>
            <a:endParaRPr lang="zh-CN" altLang="zh-CN"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dirty="0"/>
              <a:t>C++ </a:t>
            </a:r>
            <a:r>
              <a:rPr lang="zh-CN" altLang="en-US" dirty="0"/>
              <a:t>依托</a:t>
            </a:r>
            <a:r>
              <a:rPr lang="en-US" altLang="zh-CN" dirty="0"/>
              <a:t>C</a:t>
            </a:r>
            <a:r>
              <a:rPr lang="zh-CN" altLang="en-US" dirty="0"/>
              <a:t>普及的很快</a:t>
            </a:r>
            <a:endParaRPr lang="zh-CN"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文字 包括：数字、字符、字符串、布尔文字。</a:t>
            </a:r>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kumimoji="1" sz="2400">
                <a:solidFill>
                  <a:schemeClr val="tx1"/>
                </a:solidFill>
                <a:latin typeface="Times New Roman" panose="02020603050405020304" pitchFamily="18" charset="0"/>
                <a:ea typeface="隶书" panose="02010509060101010101" pitchFamily="49" charset="-122"/>
              </a:defRPr>
            </a:lvl1pPr>
            <a:lvl2pPr marL="742950" indent="-285750" defTabSz="990600">
              <a:defRPr kumimoji="1" sz="2400">
                <a:solidFill>
                  <a:schemeClr val="tx1"/>
                </a:solidFill>
                <a:latin typeface="Times New Roman" panose="02020603050405020304" pitchFamily="18" charset="0"/>
                <a:ea typeface="隶书" panose="02010509060101010101" pitchFamily="49" charset="-122"/>
              </a:defRPr>
            </a:lvl2pPr>
            <a:lvl3pPr marL="1143000" indent="-228600" defTabSz="990600">
              <a:defRPr kumimoji="1" sz="2400">
                <a:solidFill>
                  <a:schemeClr val="tx1"/>
                </a:solidFill>
                <a:latin typeface="Times New Roman" panose="02020603050405020304" pitchFamily="18" charset="0"/>
                <a:ea typeface="隶书" panose="02010509060101010101" pitchFamily="49" charset="-122"/>
              </a:defRPr>
            </a:lvl3pPr>
            <a:lvl4pPr marL="1600200" indent="-228600" defTabSz="990600">
              <a:defRPr kumimoji="1" sz="2400">
                <a:solidFill>
                  <a:schemeClr val="tx1"/>
                </a:solidFill>
                <a:latin typeface="Times New Roman" panose="02020603050405020304" pitchFamily="18" charset="0"/>
                <a:ea typeface="隶书" panose="02010509060101010101" pitchFamily="49" charset="-122"/>
              </a:defRPr>
            </a:lvl4pPr>
            <a:lvl5pPr marL="2057400" indent="-228600" defTabSz="990600">
              <a:defRPr kumimoji="1" sz="2400">
                <a:solidFill>
                  <a:schemeClr val="tx1"/>
                </a:solidFill>
                <a:latin typeface="Times New Roman" panose="02020603050405020304" pitchFamily="18" charset="0"/>
                <a:ea typeface="隶书" panose="020105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fld id="{A43F00B2-06E6-4A09-875A-09BDFB2104A3}" type="slidenum">
              <a:rPr lang="en-US" altLang="zh-CN" sz="1300"/>
            </a:fld>
            <a:endParaRPr lang="en-US" altLang="zh-CN" sz="1300"/>
          </a:p>
        </p:txBody>
      </p:sp>
      <p:sp>
        <p:nvSpPr>
          <p:cNvPr id="104451" name="Rectangle 2"/>
          <p:cNvSpPr>
            <a:spLocks noGrp="1" noRot="1" noChangeAspect="1" noChangeArrowheads="1" noTextEdit="1"/>
          </p:cNvSpPr>
          <p:nvPr>
            <p:ph type="sldImg"/>
          </p:nvPr>
        </p:nvSpPr>
        <p:spPr>
          <a:xfrm>
            <a:off x="992188" y="768350"/>
            <a:ext cx="5114925" cy="3836988"/>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文字 包括：数字、字符、字符串、布尔文字。</a:t>
            </a:r>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B28DAC-CDE1-4958-9BC0-7D202C7FC46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4648200" y="1825625"/>
            <a:ext cx="386715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C800EF5-F2B6-4F0E-94F1-0D1A5E4438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232AF6-F32E-4A0C-8AD1-E6399D6F9C23}"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00EF5-F2B6-4F0E-94F1-0D1A5E4438BC}"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2AF6-F32E-4A0C-8AD1-E6399D6F9C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800EF5-F2B6-4F0E-94F1-0D1A5E4438BC}"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32AF6-F32E-4A0C-8AD1-E6399D6F9C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8.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8.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8.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22.jpe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8.xml"/><Relationship Id="rId2" Type="http://schemas.openxmlformats.org/officeDocument/2006/relationships/image" Target="../media/image25.jpe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8.xml"/><Relationship Id="rId2" Type="http://schemas.openxmlformats.org/officeDocument/2006/relationships/image" Target="../media/image3.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image" Target="../media/image31.jpeg"/><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8.xml"/><Relationship Id="rId2" Type="http://schemas.openxmlformats.org/officeDocument/2006/relationships/image" Target="../media/image5.png"/><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3.bin"/><Relationship Id="rId4" Type="http://schemas.openxmlformats.org/officeDocument/2006/relationships/image" Target="../media/image36.wmf"/><Relationship Id="rId3" Type="http://schemas.openxmlformats.org/officeDocument/2006/relationships/oleObject" Target="../embeddings/oleObject2.bin"/><Relationship Id="rId2" Type="http://schemas.openxmlformats.org/officeDocument/2006/relationships/image" Target="../media/image35.wmf"/><Relationship Id="rId1" Type="http://schemas.openxmlformats.org/officeDocument/2006/relationships/oleObject" Target="../embeddings/oleObject1.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1086" y="1351722"/>
            <a:ext cx="5921828" cy="4094922"/>
          </a:xfrm>
          <a:prstGeom prst="rect">
            <a:avLst/>
          </a:prstGeom>
          <a:solidFill>
            <a:schemeClr val="accent5">
              <a:lumMod val="50000"/>
            </a:schemeClr>
          </a:solidFill>
          <a:ln>
            <a:solidFill>
              <a:schemeClr val="accent5">
                <a:lumMod val="50000"/>
              </a:schemeClr>
            </a:solidFill>
          </a:ln>
          <a:effectLst>
            <a:outerShdw blurRad="5715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outerShdw blurRad="444500" sx="102000" sy="102000" algn="ctr" rotWithShape="0">
                  <a:prstClr val="black">
                    <a:alpha val="20000"/>
                  </a:prstClr>
                </a:outerShdw>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 name="矩形 4"/>
          <p:cNvSpPr/>
          <p:nvPr/>
        </p:nvSpPr>
        <p:spPr>
          <a:xfrm>
            <a:off x="1998" y="1711725"/>
            <a:ext cx="9144000" cy="3434549"/>
          </a:xfrm>
          <a:prstGeom prst="rect">
            <a:avLst/>
          </a:prstGeom>
          <a:solidFill>
            <a:schemeClr val="bg1"/>
          </a:solidFill>
          <a:ln>
            <a:noFill/>
          </a:ln>
          <a:effectLst>
            <a:outerShdw blurRad="5080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444500" sx="102000" sy="102000" algn="ctr" rotWithShape="0">
                  <a:prstClr val="black">
                    <a:alpha val="20000"/>
                  </a:prstClr>
                </a:outerShdw>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6" name="等腰三角形 5"/>
          <p:cNvSpPr/>
          <p:nvPr/>
        </p:nvSpPr>
        <p:spPr>
          <a:xfrm rot="10800000">
            <a:off x="4288221" y="1615485"/>
            <a:ext cx="567558" cy="489274"/>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5" name="标题 1"/>
          <p:cNvSpPr txBox="1"/>
          <p:nvPr/>
        </p:nvSpPr>
        <p:spPr>
          <a:xfrm>
            <a:off x="132902" y="2330293"/>
            <a:ext cx="8878186" cy="1549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j-cs"/>
              </a:rPr>
              <a:t>C++</a:t>
            </a:r>
            <a:r>
              <a:rPr kumimoji="0" lang="zh-CN" altLang="en-US" sz="4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j-cs"/>
              </a:rPr>
              <a:t>面向对象程序设计</a:t>
            </a:r>
            <a:endParaRPr kumimoji="0" lang="zh-CN" altLang="en-US" sz="4400" b="1" i="0" u="none" strike="noStrike" kern="1200" cap="none" spc="0" normalizeH="0" baseline="0" noProof="0" dirty="0">
              <a:ln>
                <a:noFill/>
              </a:ln>
              <a:solidFill>
                <a:srgbClr val="5B9BD5">
                  <a:lumMod val="50000"/>
                </a:srgbClr>
              </a:solidFill>
              <a:effectLst/>
              <a:uLnTx/>
              <a:uFillTx/>
              <a:latin typeface="微软雅黑" panose="020B0503020204020204" pitchFamily="34" charset="-122"/>
              <a:ea typeface="微软雅黑" panose="020B0503020204020204" pitchFamily="34" charset="-122"/>
              <a:cs typeface="+mj-cs"/>
            </a:endParaRPr>
          </a:p>
        </p:txBody>
      </p:sp>
      <p:sp>
        <p:nvSpPr>
          <p:cNvPr id="17" name="文本框 16"/>
          <p:cNvSpPr txBox="1"/>
          <p:nvPr/>
        </p:nvSpPr>
        <p:spPr>
          <a:xfrm>
            <a:off x="1917907" y="4540960"/>
            <a:ext cx="5450115" cy="502189"/>
          </a:xfrm>
          <a:prstGeom prst="rect">
            <a:avLst/>
          </a:prstGeom>
          <a:noFill/>
        </p:spPr>
        <p:txBody>
          <a:bodyPr wrap="square" rtlCol="0">
            <a:spAutoFit/>
          </a:bodyPr>
          <a:lstStyle/>
          <a:p>
            <a:pPr marL="0" marR="0" lvl="0" indent="0" algn="ctr" defTabSz="457200" rtl="0" eaLnBrk="1" fontAlgn="auto" latinLnBrk="0" hangingPunct="1">
              <a:lnSpc>
                <a:spcPts val="3500"/>
              </a:lnSpc>
              <a:spcBef>
                <a:spcPts val="0"/>
              </a:spcBef>
              <a:spcAft>
                <a:spcPts val="0"/>
              </a:spcAft>
              <a:buClrTx/>
              <a:buSzTx/>
              <a:buFontTx/>
              <a:buNone/>
              <a:defRPr/>
            </a:pPr>
            <a:r>
              <a:rPr lang="zh-CN" altLang="en-US" sz="2400" b="1" dirty="0">
                <a:solidFill>
                  <a:prstClr val="black"/>
                </a:solidFill>
                <a:latin typeface="微软雅黑" panose="020B0503020204020204" pitchFamily="34" charset="-122"/>
                <a:ea typeface="微软雅黑" panose="020B0503020204020204" pitchFamily="34" charset="-122"/>
                <a:sym typeface="FZHei-B01S" panose="02010601030101010101" pitchFamily="2" charset="-122"/>
              </a:rPr>
              <a:t>田原</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rPr>
              <a:t>  </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sp>
        <p:nvSpPr>
          <p:cNvPr id="2" name="文本框 1"/>
          <p:cNvSpPr txBox="1"/>
          <p:nvPr/>
        </p:nvSpPr>
        <p:spPr>
          <a:xfrm>
            <a:off x="2624114" y="4000392"/>
            <a:ext cx="4037699" cy="502189"/>
          </a:xfrm>
          <a:prstGeom prst="rect">
            <a:avLst/>
          </a:prstGeom>
          <a:noFill/>
        </p:spPr>
        <p:txBody>
          <a:bodyPr wrap="square" rtlCol="0">
            <a:spAutoFit/>
          </a:bodyPr>
          <a:lstStyle/>
          <a:p>
            <a:pPr marL="0" marR="0" lvl="0" indent="0" algn="ctr" defTabSz="457200" rtl="0" eaLnBrk="1" fontAlgn="auto" latinLnBrk="0" hangingPunct="1">
              <a:lnSpc>
                <a:spcPts val="35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rPr>
              <a:t>人工智能 学院</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ZHei-B01S" panose="02010601030101010101" pitchFamily="2"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15709" y="90116"/>
            <a:ext cx="1844887" cy="1023977"/>
          </a:xfrm>
          <a:prstGeom prst="rect">
            <a:avLst/>
          </a:prstGeom>
        </p:spPr>
      </p:pic>
      <p:sp>
        <p:nvSpPr>
          <p:cNvPr id="10" name="灯片编号占位符 9"/>
          <p:cNvSpPr>
            <a:spLocks noGrp="1"/>
          </p:cNvSpPr>
          <p:nvPr>
            <p:ph type="sldNum" sz="quarter" idx="12"/>
          </p:nvPr>
        </p:nvSpPr>
        <p:spPr>
          <a:xfrm>
            <a:off x="7086600" y="6492875"/>
            <a:ext cx="2057400" cy="365125"/>
          </a:xfrm>
        </p:spPr>
        <p:txBody>
          <a:bodyPr/>
          <a:lstStyle/>
          <a:p>
            <a:r>
              <a:rPr lang="en-US" altLang="zh-CN" sz="1600" b="1" dirty="0">
                <a:solidFill>
                  <a:schemeClr val="tx1"/>
                </a:solidFill>
              </a:rPr>
              <a:t>1</a:t>
            </a:r>
            <a:endParaRPr lang="en-US" altLang="zh-CN" sz="1600" b="1" dirty="0">
              <a:solidFill>
                <a:schemeClr val="tx1"/>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2017454" y="788906"/>
            <a:ext cx="5109092" cy="584775"/>
          </a:xfrm>
          <a:prstGeom prst="rect">
            <a:avLst/>
          </a:prstGeom>
          <a:noFill/>
        </p:spPr>
        <p:txBody>
          <a:bodyPr wrap="squar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什么是计算机程序设计语言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63480" y="3933025"/>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63480" y="521316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3874135" y="1579880"/>
            <a:ext cx="4438015" cy="4905375"/>
          </a:xfrm>
          <a:prstGeom prst="rect">
            <a:avLst/>
          </a:prstGeom>
        </p:spPr>
      </p:pic>
      <p:pic>
        <p:nvPicPr>
          <p:cNvPr id="7" name="图片 6"/>
          <p:cNvPicPr>
            <a:picLocks noChangeAspect="1"/>
          </p:cNvPicPr>
          <p:nvPr/>
        </p:nvPicPr>
        <p:blipFill>
          <a:blip r:embed="rId2"/>
          <a:stretch>
            <a:fillRect/>
          </a:stretch>
        </p:blipFill>
        <p:spPr>
          <a:xfrm>
            <a:off x="147993" y="2597451"/>
            <a:ext cx="5410200" cy="742950"/>
          </a:xfrm>
          <a:prstGeom prst="rect">
            <a:avLst/>
          </a:prstGeom>
        </p:spPr>
      </p:pic>
      <p:pic>
        <p:nvPicPr>
          <p:cNvPr id="9" name="图片 8"/>
          <p:cNvPicPr>
            <a:picLocks noChangeAspect="1"/>
          </p:cNvPicPr>
          <p:nvPr/>
        </p:nvPicPr>
        <p:blipFill>
          <a:blip r:embed="rId3"/>
          <a:stretch>
            <a:fillRect/>
          </a:stretch>
        </p:blipFill>
        <p:spPr>
          <a:xfrm>
            <a:off x="147993" y="3587898"/>
            <a:ext cx="5176837" cy="21847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2"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第一代 机器语言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9" name="文本框 18"/>
          <p:cNvSpPr txBox="1"/>
          <p:nvPr/>
        </p:nvSpPr>
        <p:spPr>
          <a:xfrm>
            <a:off x="370244" y="1801888"/>
            <a:ext cx="4483970" cy="4854662"/>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由计算机硬件系统可以识别的二进制指令组成的语言称为机器语言。</a:t>
            </a:r>
            <a:endParaRPr lang="en-US" altLang="zh-CN" dirty="0"/>
          </a:p>
          <a:p>
            <a:pPr marL="0" indent="0">
              <a:buNone/>
            </a:pPr>
            <a:endParaRPr lang="en-US" altLang="zh-CN" dirty="0"/>
          </a:p>
          <a:p>
            <a:r>
              <a:rPr lang="zh-CN" altLang="en-US" dirty="0"/>
              <a:t>特点：</a:t>
            </a:r>
            <a:r>
              <a:rPr lang="en-US" altLang="zh-CN" dirty="0"/>
              <a:t>0</a:t>
            </a:r>
            <a:r>
              <a:rPr lang="zh-CN" altLang="en-US" dirty="0"/>
              <a:t>、</a:t>
            </a:r>
            <a:r>
              <a:rPr lang="en-US" altLang="zh-CN" dirty="0"/>
              <a:t>1</a:t>
            </a:r>
            <a:r>
              <a:rPr lang="zh-CN" altLang="en-US" dirty="0"/>
              <a:t>组成的二进制代码构成指令，不同的</a:t>
            </a:r>
            <a:r>
              <a:rPr lang="en-US" altLang="zh-CN" dirty="0"/>
              <a:t>CUP</a:t>
            </a:r>
            <a:r>
              <a:rPr lang="zh-CN" altLang="en-US" dirty="0"/>
              <a:t>指令不一样，不能通用。</a:t>
            </a:r>
            <a:endParaRPr lang="en-US" altLang="zh-CN" dirty="0"/>
          </a:p>
          <a:p>
            <a:endParaRPr lang="en-US" altLang="zh-CN" dirty="0"/>
          </a:p>
          <a:p>
            <a:r>
              <a:rPr lang="zh-CN" altLang="en-US" dirty="0"/>
              <a:t>计算机发展的初期，软件工程师们只能用机器语言来编写程序。这一阶段，在人类的自然语言和计算机编程语言之间存在着巨大的鸿沟。</a:t>
            </a:r>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5194725" y="1900391"/>
            <a:ext cx="3394721" cy="2141924"/>
          </a:xfrm>
          <a:prstGeom prst="rect">
            <a:avLst/>
          </a:prstGeom>
        </p:spPr>
      </p:pic>
      <p:pic>
        <p:nvPicPr>
          <p:cNvPr id="8" name="图片 7"/>
          <p:cNvPicPr>
            <a:picLocks noChangeAspect="1"/>
          </p:cNvPicPr>
          <p:nvPr/>
        </p:nvPicPr>
        <p:blipFill>
          <a:blip r:embed="rId2"/>
          <a:stretch>
            <a:fillRect/>
          </a:stretch>
        </p:blipFill>
        <p:spPr>
          <a:xfrm>
            <a:off x="5194724" y="4353246"/>
            <a:ext cx="3394721" cy="21475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1"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第二代 汇编语言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9" name="文本框 18"/>
          <p:cNvSpPr txBox="1"/>
          <p:nvPr/>
        </p:nvSpPr>
        <p:spPr>
          <a:xfrm>
            <a:off x="370244" y="2011438"/>
            <a:ext cx="4483970" cy="3654334"/>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汇编语言将机器指令映射为一些可以被人读懂的助记符，如</a:t>
            </a:r>
            <a:r>
              <a:rPr lang="en-US" altLang="zh-CN" dirty="0"/>
              <a:t>ADD</a:t>
            </a:r>
            <a:r>
              <a:rPr lang="zh-CN" altLang="en-US" dirty="0"/>
              <a:t>、</a:t>
            </a:r>
            <a:r>
              <a:rPr lang="en-US" altLang="zh-CN" dirty="0"/>
              <a:t>SUB</a:t>
            </a:r>
            <a:r>
              <a:rPr lang="zh-CN" altLang="en-US" dirty="0"/>
              <a:t>等。</a:t>
            </a:r>
            <a:endParaRPr lang="en-US" altLang="zh-CN" dirty="0"/>
          </a:p>
          <a:p>
            <a:endParaRPr lang="zh-CN" altLang="en-US" dirty="0"/>
          </a:p>
          <a:p>
            <a:r>
              <a:rPr lang="zh-CN" altLang="en-US" dirty="0"/>
              <a:t>此时编程语言与人类自然语言间的鸿沟略有缩小，但仍与人类的思维相差甚远。因为它的抽象层次太低，程序员需要考虑大量的机器细节。</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5011992" y="1748363"/>
            <a:ext cx="3761764" cy="452295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97393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9" name="文本框 18"/>
          <p:cNvSpPr txBox="1"/>
          <p:nvPr/>
        </p:nvSpPr>
        <p:spPr>
          <a:xfrm>
            <a:off x="370859" y="1889670"/>
            <a:ext cx="8402281" cy="1338315"/>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40000"/>
              </a:lnSpc>
            </a:pPr>
            <a:r>
              <a:rPr lang="zh-CN" altLang="en-US" dirty="0"/>
              <a:t>高级语言屏蔽了机器的细节，提高了语言的抽象层次，程序中可以采用具有一定涵义的数据命名和容易理解的执行语句。这使得在书写程序时可以联系到程序所描述的具体事物。</a:t>
            </a:r>
            <a:endParaRPr lang="zh-CN" altLang="en-US" dirty="0"/>
          </a:p>
        </p:txBody>
      </p:sp>
      <p:pic>
        <p:nvPicPr>
          <p:cNvPr id="6" name="图片 5"/>
          <p:cNvPicPr>
            <a:picLocks noChangeAspect="1"/>
          </p:cNvPicPr>
          <p:nvPr/>
        </p:nvPicPr>
        <p:blipFill>
          <a:blip r:embed="rId1"/>
          <a:stretch>
            <a:fillRect/>
          </a:stretch>
        </p:blipFill>
        <p:spPr>
          <a:xfrm>
            <a:off x="282930" y="3542560"/>
            <a:ext cx="5876925" cy="2886075"/>
          </a:xfrm>
          <a:prstGeom prst="rect">
            <a:avLst/>
          </a:prstGeom>
        </p:spPr>
      </p:pic>
      <p:pic>
        <p:nvPicPr>
          <p:cNvPr id="8" name="图片 7"/>
          <p:cNvPicPr>
            <a:picLocks noChangeAspect="1"/>
          </p:cNvPicPr>
          <p:nvPr/>
        </p:nvPicPr>
        <p:blipFill>
          <a:blip r:embed="rId2"/>
          <a:stretch>
            <a:fillRect/>
          </a:stretch>
        </p:blipFill>
        <p:spPr>
          <a:xfrm>
            <a:off x="5487897" y="4151401"/>
            <a:ext cx="3517787" cy="2272318"/>
          </a:xfrm>
          <a:prstGeom prst="rect">
            <a:avLst/>
          </a:prstGeom>
        </p:spPr>
      </p:pic>
      <p:sp>
        <p:nvSpPr>
          <p:cNvPr id="9" name="矩形 8"/>
          <p:cNvSpPr/>
          <p:nvPr/>
        </p:nvSpPr>
        <p:spPr>
          <a:xfrm rot="19604969">
            <a:off x="5962652" y="5217846"/>
            <a:ext cx="659130" cy="206945"/>
          </a:xfrm>
          <a:prstGeom prst="rect">
            <a:avLst/>
          </a:prstGeom>
          <a:solidFill>
            <a:srgbClr val="F7F7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2" name="矩形 21"/>
          <p:cNvSpPr/>
          <p:nvPr/>
        </p:nvSpPr>
        <p:spPr>
          <a:xfrm rot="19604969">
            <a:off x="6892292" y="5883732"/>
            <a:ext cx="659130" cy="206945"/>
          </a:xfrm>
          <a:prstGeom prst="rect">
            <a:avLst/>
          </a:prstGeom>
          <a:solidFill>
            <a:srgbClr val="F7F7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519821"/>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799957"/>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dirty="0"/>
          </a:p>
        </p:txBody>
      </p:sp>
      <p:sp>
        <p:nvSpPr>
          <p:cNvPr id="19" name="文本框 18"/>
          <p:cNvSpPr txBox="1"/>
          <p:nvPr/>
        </p:nvSpPr>
        <p:spPr>
          <a:xfrm>
            <a:off x="2964037" y="1940080"/>
            <a:ext cx="1543666"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应用角度</a:t>
            </a:r>
            <a:endParaRPr lang="zh-CN" altLang="en-US" dirty="0"/>
          </a:p>
        </p:txBody>
      </p:sp>
      <p:sp>
        <p:nvSpPr>
          <p:cNvPr id="2" name="左大括号 1"/>
          <p:cNvSpPr/>
          <p:nvPr/>
        </p:nvSpPr>
        <p:spPr>
          <a:xfrm>
            <a:off x="2181226" y="3387271"/>
            <a:ext cx="352425" cy="28916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505181" y="4239612"/>
            <a:ext cx="1543666" cy="476541"/>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marL="0" indent="0">
              <a:lnSpc>
                <a:spcPct val="140000"/>
              </a:lnSpc>
              <a:buNone/>
            </a:pPr>
            <a:r>
              <a:rPr lang="zh-CN" altLang="en-US" dirty="0"/>
              <a:t>高级语言</a:t>
            </a:r>
            <a:endParaRPr lang="zh-CN" altLang="en-US" dirty="0"/>
          </a:p>
        </p:txBody>
      </p:sp>
      <p:sp>
        <p:nvSpPr>
          <p:cNvPr id="22" name="文本框 21"/>
          <p:cNvSpPr txBox="1"/>
          <p:nvPr/>
        </p:nvSpPr>
        <p:spPr>
          <a:xfrm>
            <a:off x="6610349" y="1920766"/>
            <a:ext cx="19673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客观系统描述</a:t>
            </a:r>
            <a:endParaRPr lang="zh-CN" altLang="en-US" dirty="0"/>
          </a:p>
        </p:txBody>
      </p:sp>
      <p:sp>
        <p:nvSpPr>
          <p:cNvPr id="23" name="文本框 22"/>
          <p:cNvSpPr txBox="1"/>
          <p:nvPr/>
        </p:nvSpPr>
        <p:spPr>
          <a:xfrm>
            <a:off x="2964037" y="3043280"/>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基础语言：</a:t>
            </a:r>
            <a:r>
              <a:rPr lang="en-US" altLang="zh-CN" dirty="0"/>
              <a:t>BASIC</a:t>
            </a:r>
            <a:endParaRPr lang="zh-CN" altLang="en-US" dirty="0"/>
          </a:p>
        </p:txBody>
      </p:sp>
      <p:sp>
        <p:nvSpPr>
          <p:cNvPr id="25" name="文本框 24"/>
          <p:cNvSpPr txBox="1"/>
          <p:nvPr/>
        </p:nvSpPr>
        <p:spPr>
          <a:xfrm>
            <a:off x="2970479" y="4166918"/>
            <a:ext cx="2973122" cy="1769202"/>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结构构化语言：</a:t>
            </a:r>
            <a:r>
              <a:rPr lang="en-US" altLang="zh-CN" dirty="0"/>
              <a:t>PASCAL</a:t>
            </a:r>
            <a:endParaRPr lang="en-US" altLang="zh-CN" dirty="0"/>
          </a:p>
          <a:p>
            <a:r>
              <a:rPr lang="en-US" altLang="zh-CN" dirty="0"/>
              <a:t>                        C</a:t>
            </a:r>
            <a:endParaRPr lang="en-US" altLang="zh-CN" dirty="0"/>
          </a:p>
          <a:p>
            <a:r>
              <a:rPr lang="en-US" altLang="zh-CN" dirty="0"/>
              <a:t>                        C++</a:t>
            </a:r>
            <a:endParaRPr lang="en-US" altLang="zh-CN" dirty="0"/>
          </a:p>
          <a:p>
            <a:r>
              <a:rPr lang="en-US" altLang="zh-CN" dirty="0"/>
              <a:t>                        JAVA</a:t>
            </a:r>
            <a:endParaRPr lang="zh-CN" altLang="en-US" dirty="0"/>
          </a:p>
        </p:txBody>
      </p:sp>
      <p:sp>
        <p:nvSpPr>
          <p:cNvPr id="26" name="文本框 25"/>
          <p:cNvSpPr txBox="1"/>
          <p:nvPr/>
        </p:nvSpPr>
        <p:spPr>
          <a:xfrm>
            <a:off x="2999108" y="5802386"/>
            <a:ext cx="264655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专用语言：</a:t>
            </a:r>
            <a:r>
              <a:rPr lang="en-US" altLang="zh-CN" dirty="0"/>
              <a:t>APL</a:t>
            </a:r>
            <a:endParaRPr lang="zh-CN" altLang="en-US" dirty="0"/>
          </a:p>
        </p:txBody>
      </p:sp>
      <p:sp>
        <p:nvSpPr>
          <p:cNvPr id="27" name="左大括号 26"/>
          <p:cNvSpPr/>
          <p:nvPr/>
        </p:nvSpPr>
        <p:spPr>
          <a:xfrm rot="10800000">
            <a:off x="6266128" y="2697479"/>
            <a:ext cx="229920" cy="221560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rot="10800000">
            <a:off x="6235246" y="5142011"/>
            <a:ext cx="352425" cy="74489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框 29"/>
          <p:cNvSpPr txBox="1"/>
          <p:nvPr/>
        </p:nvSpPr>
        <p:spPr>
          <a:xfrm>
            <a:off x="6775798" y="3792084"/>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面向过程的语言</a:t>
            </a:r>
            <a:endParaRPr lang="zh-CN" altLang="en-US" dirty="0"/>
          </a:p>
        </p:txBody>
      </p:sp>
      <p:sp>
        <p:nvSpPr>
          <p:cNvPr id="31" name="文本框 30"/>
          <p:cNvSpPr txBox="1"/>
          <p:nvPr/>
        </p:nvSpPr>
        <p:spPr>
          <a:xfrm>
            <a:off x="6775798" y="5228642"/>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面向对象的语言</a:t>
            </a:r>
            <a:endParaRPr lang="zh-CN" altLang="en-US" dirty="0"/>
          </a:p>
        </p:txBody>
      </p:sp>
      <p:sp>
        <p:nvSpPr>
          <p:cNvPr id="32" name="文本框 31"/>
          <p:cNvSpPr txBox="1"/>
          <p:nvPr/>
        </p:nvSpPr>
        <p:spPr>
          <a:xfrm>
            <a:off x="527153" y="2566739"/>
            <a:ext cx="2275621"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en-US" altLang="zh-CN" dirty="0"/>
              <a: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面向过程 </a:t>
            </a:r>
            <a:r>
              <a:rPr lang="en-US" altLang="zh-CN" dirty="0"/>
              <a:t>VS </a:t>
            </a:r>
            <a:r>
              <a:rPr lang="zh-CN" altLang="en-US" dirty="0"/>
              <a:t>面向对象</a:t>
            </a:r>
            <a:endParaRPr lang="zh-CN" altLang="en-US" dirty="0"/>
          </a:p>
        </p:txBody>
      </p:sp>
      <p:pic>
        <p:nvPicPr>
          <p:cNvPr id="4" name="图片 3"/>
          <p:cNvPicPr>
            <a:picLocks noChangeAspect="1"/>
          </p:cNvPicPr>
          <p:nvPr/>
        </p:nvPicPr>
        <p:blipFill>
          <a:blip r:embed="rId1"/>
          <a:stretch>
            <a:fillRect/>
          </a:stretch>
        </p:blipFill>
        <p:spPr>
          <a:xfrm>
            <a:off x="5014539" y="3262242"/>
            <a:ext cx="3788162" cy="2727052"/>
          </a:xfrm>
          <a:prstGeom prst="rect">
            <a:avLst/>
          </a:prstGeom>
        </p:spPr>
      </p:pic>
      <p:pic>
        <p:nvPicPr>
          <p:cNvPr id="9" name="图片 8"/>
          <p:cNvPicPr>
            <a:picLocks noChangeAspect="1"/>
          </p:cNvPicPr>
          <p:nvPr/>
        </p:nvPicPr>
        <p:blipFill>
          <a:blip r:embed="rId2"/>
          <a:stretch>
            <a:fillRect/>
          </a:stretch>
        </p:blipFill>
        <p:spPr>
          <a:xfrm>
            <a:off x="505181" y="3297454"/>
            <a:ext cx="3889700" cy="2619722"/>
          </a:xfrm>
          <a:prstGeom prst="rect">
            <a:avLst/>
          </a:prstGeom>
        </p:spPr>
      </p:pic>
      <p:sp>
        <p:nvSpPr>
          <p:cNvPr id="10" name="文本框 9"/>
          <p:cNvSpPr txBox="1"/>
          <p:nvPr/>
        </p:nvSpPr>
        <p:spPr>
          <a:xfrm>
            <a:off x="1996464" y="2835393"/>
            <a:ext cx="1043876" cy="476541"/>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marL="0" indent="0" algn="ctr">
              <a:buNone/>
            </a:pPr>
            <a:r>
              <a:rPr lang="zh-CN" altLang="en-US" b="1" dirty="0">
                <a:solidFill>
                  <a:srgbClr val="C00000"/>
                </a:solidFill>
              </a:rPr>
              <a:t>游记</a:t>
            </a:r>
            <a:endParaRPr lang="zh-CN" altLang="en-US" b="1" dirty="0">
              <a:solidFill>
                <a:srgbClr val="C00000"/>
              </a:solidFill>
            </a:endParaRPr>
          </a:p>
        </p:txBody>
      </p:sp>
      <p:sp>
        <p:nvSpPr>
          <p:cNvPr id="33" name="文本框 32"/>
          <p:cNvSpPr txBox="1"/>
          <p:nvPr/>
        </p:nvSpPr>
        <p:spPr>
          <a:xfrm>
            <a:off x="6451997" y="2871571"/>
            <a:ext cx="1043876" cy="476541"/>
          </a:xfrm>
          <a:prstGeom prst="rect">
            <a:avLst/>
          </a:prstGeom>
        </p:spPr>
        <p:txBody>
          <a:bodyPr wrap="square">
            <a:spAutoFit/>
          </a:bodyPr>
          <a:lstStyle>
            <a:defPPr>
              <a:defRPr lang="en-US"/>
            </a:defPPr>
            <a:lvl1pPr indent="0" algn="ctr">
              <a:lnSpc>
                <a:spcPct val="140000"/>
              </a:lnSpc>
              <a:buFont typeface="Wingdings" panose="05000000000000000000" pitchFamily="2" charset="2"/>
              <a:buNone/>
              <a:defRPr sz="2000" b="1">
                <a:solidFill>
                  <a:srgbClr val="C00000"/>
                </a:solidFill>
                <a:latin typeface="微软雅黑" panose="020B0503020204020204" pitchFamily="34" charset="-122"/>
                <a:ea typeface="微软雅黑" panose="020B0503020204020204" pitchFamily="34" charset="-122"/>
              </a:defRPr>
            </a:lvl1pPr>
          </a:lstStyle>
          <a:p>
            <a:r>
              <a:rPr lang="zh-CN" altLang="en-US" dirty="0"/>
              <a:t>小说</a:t>
            </a:r>
            <a:endParaRPr lang="zh-CN" altLang="en-US" dirty="0"/>
          </a:p>
        </p:txBody>
      </p:sp>
      <p:sp>
        <p:nvSpPr>
          <p:cNvPr id="11" name="文本框 10"/>
          <p:cNvSpPr txBox="1"/>
          <p:nvPr/>
        </p:nvSpPr>
        <p:spPr>
          <a:xfrm>
            <a:off x="4413324" y="4138886"/>
            <a:ext cx="671594" cy="646331"/>
          </a:xfrm>
          <a:prstGeom prst="rect">
            <a:avLst/>
          </a:prstGeom>
          <a:noFill/>
        </p:spPr>
        <p:txBody>
          <a:bodyPr wrap="none" rtlCol="0">
            <a:spAutoFit/>
          </a:bodyPr>
          <a:lstStyle/>
          <a:p>
            <a:r>
              <a:rPr lang="en-US" altLang="zh-CN" sz="3600" b="1" dirty="0">
                <a:solidFill>
                  <a:srgbClr val="C00000"/>
                </a:solidFill>
              </a:rPr>
              <a:t>VS</a:t>
            </a:r>
            <a:endParaRPr lang="zh-CN" altLang="en-US" sz="3600" b="1" dirty="0">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面向对象</a:t>
            </a:r>
            <a:endParaRPr lang="zh-CN" altLang="en-US" dirty="0"/>
          </a:p>
        </p:txBody>
      </p:sp>
      <p:sp>
        <p:nvSpPr>
          <p:cNvPr id="20" name="Rectangle 3"/>
          <p:cNvSpPr txBox="1">
            <a:spLocks noChangeArrowheads="1"/>
          </p:cNvSpPr>
          <p:nvPr/>
        </p:nvSpPr>
        <p:spPr bwMode="auto">
          <a:xfrm>
            <a:off x="642950" y="2835491"/>
            <a:ext cx="6537729" cy="3738588"/>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50000"/>
              </a:lnSpc>
              <a:buFont typeface="Wingdings" panose="05000000000000000000" pitchFamily="2" charset="2"/>
              <a:buChar char="l"/>
            </a:pPr>
            <a:r>
              <a:rPr lang="zh-CN" altLang="en-US" dirty="0"/>
              <a:t>出发点：</a:t>
            </a:r>
            <a:endParaRPr lang="zh-CN" altLang="en-US" dirty="0"/>
          </a:p>
          <a:p>
            <a:pPr lvl="1">
              <a:lnSpc>
                <a:spcPct val="150000"/>
              </a:lnSpc>
            </a:pPr>
            <a:r>
              <a:rPr lang="zh-CN" altLang="en-US" sz="2000" dirty="0"/>
              <a:t>更直接地描述客观世界中存在的事物</a:t>
            </a:r>
            <a:endParaRPr lang="en-US" altLang="zh-CN" sz="2000" dirty="0"/>
          </a:p>
          <a:p>
            <a:pPr lvl="1">
              <a:lnSpc>
                <a:spcPct val="150000"/>
              </a:lnSpc>
            </a:pPr>
            <a:r>
              <a:rPr lang="en-US" altLang="zh-CN" sz="2000" dirty="0"/>
              <a:t>(</a:t>
            </a:r>
            <a:r>
              <a:rPr lang="zh-CN" altLang="en-US" sz="2000" dirty="0"/>
              <a:t>对象</a:t>
            </a:r>
            <a:r>
              <a:rPr lang="en-US" altLang="zh-CN" sz="2000" dirty="0"/>
              <a:t>)</a:t>
            </a:r>
            <a:r>
              <a:rPr lang="zh-CN" altLang="en-US" sz="2000" dirty="0"/>
              <a:t>以及它们之间的关系。</a:t>
            </a:r>
            <a:endParaRPr lang="zh-CN" altLang="en-US" sz="2000" dirty="0"/>
          </a:p>
          <a:p>
            <a:pPr>
              <a:lnSpc>
                <a:spcPct val="150000"/>
              </a:lnSpc>
              <a:buFont typeface="Wingdings" panose="05000000000000000000" pitchFamily="2" charset="2"/>
              <a:buChar char="l"/>
            </a:pPr>
            <a:r>
              <a:rPr lang="zh-CN" altLang="en-US" dirty="0"/>
              <a:t>特点：</a:t>
            </a:r>
            <a:endParaRPr lang="zh-CN" altLang="en-US" dirty="0"/>
          </a:p>
          <a:p>
            <a:pPr lvl="1">
              <a:lnSpc>
                <a:spcPct val="150000"/>
              </a:lnSpc>
            </a:pPr>
            <a:r>
              <a:rPr lang="zh-CN" altLang="en-US" sz="2000" dirty="0"/>
              <a:t>是高级语言。</a:t>
            </a:r>
            <a:endParaRPr lang="zh-CN" altLang="en-US" sz="2000" dirty="0"/>
          </a:p>
          <a:p>
            <a:pPr lvl="1">
              <a:lnSpc>
                <a:spcPct val="150000"/>
              </a:lnSpc>
            </a:pPr>
            <a:r>
              <a:rPr lang="zh-CN" altLang="en-US" sz="2000" dirty="0"/>
              <a:t>将客观事物看作具有属性和行为的对象。</a:t>
            </a:r>
            <a:endParaRPr lang="zh-CN" altLang="en-US" sz="2000" dirty="0"/>
          </a:p>
          <a:p>
            <a:pPr lvl="1">
              <a:lnSpc>
                <a:spcPct val="150000"/>
              </a:lnSpc>
            </a:pPr>
            <a:r>
              <a:rPr lang="zh-CN" altLang="en-US" sz="2000" dirty="0"/>
              <a:t>通过抽象找出同一类对象的共同属性和行为，形成类。</a:t>
            </a:r>
            <a:endParaRPr lang="zh-CN" altLang="en-US" sz="2000" dirty="0"/>
          </a:p>
          <a:p>
            <a:pPr lvl="1">
              <a:lnSpc>
                <a:spcPct val="150000"/>
              </a:lnSpc>
            </a:pPr>
            <a:r>
              <a:rPr lang="zh-CN" altLang="en-US" sz="2000" dirty="0"/>
              <a:t>通过类的继承与多态实现代码重用。</a:t>
            </a:r>
            <a:endParaRPr lang="zh-CN" altLang="en-US" sz="2000" dirty="0"/>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7662"/>
          <a:stretch>
            <a:fillRect/>
          </a:stretch>
        </p:blipFill>
        <p:spPr bwMode="auto">
          <a:xfrm>
            <a:off x="5433383" y="1763629"/>
            <a:ext cx="3650010" cy="25299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040340" y="905617"/>
            <a:ext cx="3179076"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第三代 高级语言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30" name="文本框 29"/>
          <p:cNvSpPr txBox="1"/>
          <p:nvPr/>
        </p:nvSpPr>
        <p:spPr>
          <a:xfrm>
            <a:off x="548871" y="1890495"/>
            <a:ext cx="4982938"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marL="342900" indent="-342900">
              <a:buFont typeface="Wingdings" panose="05000000000000000000" pitchFamily="2" charset="2"/>
              <a:buChar char="p"/>
            </a:pPr>
            <a:r>
              <a:rPr lang="zh-CN" altLang="en-US" dirty="0"/>
              <a:t>面向对象</a:t>
            </a:r>
            <a:endParaRPr lang="zh-CN" altLang="en-US" dirty="0"/>
          </a:p>
        </p:txBody>
      </p:sp>
      <p:sp>
        <p:nvSpPr>
          <p:cNvPr id="20" name="Rectangle 3"/>
          <p:cNvSpPr txBox="1">
            <a:spLocks noChangeArrowheads="1"/>
          </p:cNvSpPr>
          <p:nvPr/>
        </p:nvSpPr>
        <p:spPr bwMode="auto">
          <a:xfrm>
            <a:off x="596301" y="2631316"/>
            <a:ext cx="2779380" cy="3061864"/>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buFont typeface="Wingdings" panose="05000000000000000000" pitchFamily="2" charset="2"/>
              <a:buChar char="l"/>
            </a:pPr>
            <a:r>
              <a:rPr lang="zh-CN" altLang="en-US" dirty="0"/>
              <a:t>优点：</a:t>
            </a:r>
            <a:endParaRPr lang="zh-CN" altLang="en-US" dirty="0"/>
          </a:p>
          <a:p>
            <a:pPr marL="0" indent="0">
              <a:buNone/>
            </a:pPr>
            <a:r>
              <a:rPr lang="zh-CN" altLang="en-US" dirty="0"/>
              <a:t>     使程序能够比较直接地反问题域的本来面目，软件开发人员能够利用人类认识事物所采用的一般思维方法来进行软件开发。</a:t>
            </a:r>
            <a:endParaRPr lang="zh-CN" altLang="en-US" dirty="0"/>
          </a:p>
        </p:txBody>
      </p:sp>
      <p:pic>
        <p:nvPicPr>
          <p:cNvPr id="921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1890" b="1493"/>
          <a:stretch>
            <a:fillRect/>
          </a:stretch>
        </p:blipFill>
        <p:spPr bwMode="auto">
          <a:xfrm>
            <a:off x="3757418" y="2015859"/>
            <a:ext cx="4923996" cy="4292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650933" y="1284467"/>
            <a:ext cx="7947011" cy="51638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cxnSp>
        <p:nvCxnSpPr>
          <p:cNvPr id="4" name="直接箭头连接符 3"/>
          <p:cNvCxnSpPr/>
          <p:nvPr/>
        </p:nvCxnSpPr>
        <p:spPr>
          <a:xfrm flipV="1">
            <a:off x="1268730" y="1497330"/>
            <a:ext cx="0" cy="4583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268730" y="6080760"/>
            <a:ext cx="68922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549626" y="2904444"/>
            <a:ext cx="628416" cy="1769202"/>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r>
              <a:rPr lang="zh-CN" altLang="en-US" dirty="0"/>
              <a:t>运行效率</a:t>
            </a:r>
            <a:endParaRPr lang="zh-CN" altLang="en-US" dirty="0"/>
          </a:p>
        </p:txBody>
      </p:sp>
      <p:sp>
        <p:nvSpPr>
          <p:cNvPr id="20" name="文本框 19"/>
          <p:cNvSpPr txBox="1"/>
          <p:nvPr/>
        </p:nvSpPr>
        <p:spPr>
          <a:xfrm>
            <a:off x="4096736" y="6191203"/>
            <a:ext cx="1789714" cy="476541"/>
          </a:xfrm>
          <a:prstGeom prst="rect">
            <a:avLst/>
          </a:prstGeom>
        </p:spPr>
        <p:txBody>
          <a:bodyPr wrap="square">
            <a:spAutoFit/>
          </a:bodyPr>
          <a:lstStyle>
            <a:defPPr>
              <a:defRPr lang="en-US"/>
            </a:defPPr>
            <a:lvl1pPr indent="0">
              <a:lnSpc>
                <a:spcPct val="140000"/>
              </a:lnSpc>
              <a:buFont typeface="Wingdings" panose="05000000000000000000" pitchFamily="2" charset="2"/>
              <a:buNone/>
              <a:defRPr sz="2000">
                <a:latin typeface="微软雅黑" panose="020B0503020204020204" pitchFamily="34" charset="-122"/>
                <a:ea typeface="微软雅黑" panose="020B0503020204020204" pitchFamily="34" charset="-122"/>
              </a:defRPr>
            </a:lvl1pPr>
          </a:lstStyle>
          <a:p>
            <a:pPr algn="dist"/>
            <a:r>
              <a:rPr lang="zh-CN" altLang="en-US" dirty="0"/>
              <a:t>编写效率</a:t>
            </a:r>
            <a:endParaRPr lang="zh-CN" altLang="en-US" dirty="0"/>
          </a:p>
        </p:txBody>
      </p:sp>
      <p:sp>
        <p:nvSpPr>
          <p:cNvPr id="2" name="等腰三角形 1"/>
          <p:cNvSpPr/>
          <p:nvPr/>
        </p:nvSpPr>
        <p:spPr>
          <a:xfrm>
            <a:off x="2468245" y="2159635"/>
            <a:ext cx="183515" cy="171450"/>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等腰三角形 2"/>
          <p:cNvSpPr/>
          <p:nvPr/>
        </p:nvSpPr>
        <p:spPr>
          <a:xfrm>
            <a:off x="4479925" y="3488055"/>
            <a:ext cx="183515" cy="171450"/>
          </a:xfrm>
          <a:prstGeom prst="triangle">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等腰三角形 5"/>
          <p:cNvSpPr/>
          <p:nvPr/>
        </p:nvSpPr>
        <p:spPr>
          <a:xfrm>
            <a:off x="6785610" y="4805045"/>
            <a:ext cx="183515" cy="171450"/>
          </a:xfrm>
          <a:prstGeom prst="triangle">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678930" y="1497330"/>
            <a:ext cx="2425065" cy="306705"/>
          </a:xfrm>
          <a:prstGeom prst="rect">
            <a:avLst/>
          </a:prstGeom>
          <a:noFill/>
        </p:spPr>
        <p:txBody>
          <a:bodyPr wrap="square" rtlCol="0">
            <a:spAutoFit/>
          </a:bodyPr>
          <a:p>
            <a:r>
              <a:rPr lang="zh-CN" altLang="en-US" sz="1400">
                <a:latin typeface="黑体" panose="02010609060101010101" charset="-122"/>
                <a:ea typeface="黑体" panose="02010609060101010101" charset="-122"/>
              </a:rPr>
              <a:t>第一代机器语言</a:t>
            </a:r>
            <a:endParaRPr lang="zh-CN" altLang="en-US" sz="1400">
              <a:latin typeface="黑体" panose="02010609060101010101" charset="-122"/>
              <a:ea typeface="黑体" panose="02010609060101010101" charset="-122"/>
            </a:endParaRPr>
          </a:p>
        </p:txBody>
      </p:sp>
      <p:sp>
        <p:nvSpPr>
          <p:cNvPr id="9" name="等腰三角形 8"/>
          <p:cNvSpPr/>
          <p:nvPr/>
        </p:nvSpPr>
        <p:spPr>
          <a:xfrm>
            <a:off x="6535420" y="1564640"/>
            <a:ext cx="183515" cy="171450"/>
          </a:xfrm>
          <a:prstGeom prst="triangle">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等腰三角形 9"/>
          <p:cNvSpPr/>
          <p:nvPr/>
        </p:nvSpPr>
        <p:spPr>
          <a:xfrm>
            <a:off x="6535420" y="1864360"/>
            <a:ext cx="183515" cy="171450"/>
          </a:xfrm>
          <a:prstGeom prst="triangle">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685280" y="1804035"/>
            <a:ext cx="2425065" cy="306705"/>
          </a:xfrm>
          <a:prstGeom prst="rect">
            <a:avLst/>
          </a:prstGeom>
          <a:noFill/>
        </p:spPr>
        <p:txBody>
          <a:bodyPr wrap="square" rtlCol="0">
            <a:spAutoFit/>
          </a:bodyPr>
          <a:p>
            <a:r>
              <a:rPr lang="zh-CN" altLang="en-US" sz="1400">
                <a:latin typeface="黑体" panose="02010609060101010101" charset="-122"/>
                <a:ea typeface="黑体" panose="02010609060101010101" charset="-122"/>
              </a:rPr>
              <a:t>第二代</a:t>
            </a:r>
            <a:r>
              <a:rPr lang="zh-CN" altLang="en-US" sz="1400">
                <a:latin typeface="黑体" panose="02010609060101010101" charset="-122"/>
                <a:ea typeface="黑体" panose="02010609060101010101" charset="-122"/>
              </a:rPr>
              <a:t>汇编语言</a:t>
            </a:r>
            <a:endParaRPr lang="zh-CN" altLang="en-US" sz="1400">
              <a:latin typeface="黑体" panose="02010609060101010101" charset="-122"/>
              <a:ea typeface="黑体" panose="02010609060101010101" charset="-122"/>
            </a:endParaRPr>
          </a:p>
        </p:txBody>
      </p:sp>
      <p:sp>
        <p:nvSpPr>
          <p:cNvPr id="12" name="等腰三角形 11"/>
          <p:cNvSpPr/>
          <p:nvPr/>
        </p:nvSpPr>
        <p:spPr>
          <a:xfrm>
            <a:off x="6535420" y="2178685"/>
            <a:ext cx="183515" cy="171450"/>
          </a:xfrm>
          <a:prstGeom prst="triangle">
            <a:avLst/>
          </a:prstGeom>
          <a:solidFill>
            <a:schemeClr val="accent4">
              <a:lumMod val="60000"/>
              <a:lumOff val="4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6684645" y="2110740"/>
            <a:ext cx="2425065" cy="306705"/>
          </a:xfrm>
          <a:prstGeom prst="rect">
            <a:avLst/>
          </a:prstGeom>
          <a:noFill/>
        </p:spPr>
        <p:txBody>
          <a:bodyPr wrap="square" rtlCol="0">
            <a:spAutoFit/>
          </a:bodyPr>
          <a:p>
            <a:r>
              <a:rPr lang="zh-CN" altLang="en-US" sz="1400">
                <a:latin typeface="黑体" panose="02010609060101010101" charset="-122"/>
                <a:ea typeface="黑体" panose="02010609060101010101" charset="-122"/>
              </a:rPr>
              <a:t>第三代</a:t>
            </a:r>
            <a:r>
              <a:rPr lang="zh-CN" altLang="en-US" sz="1400">
                <a:latin typeface="黑体" panose="02010609060101010101" charset="-122"/>
                <a:ea typeface="黑体" panose="02010609060101010101" charset="-122"/>
              </a:rPr>
              <a:t>高级语言</a:t>
            </a:r>
            <a:endParaRPr lang="zh-CN" altLang="en-US" sz="1400">
              <a:latin typeface="黑体" panose="02010609060101010101" charset="-122"/>
              <a:ea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2" grpId="1" animBg="1"/>
      <p:bldP spid="3" grpId="1" animBg="1"/>
      <p:bldP spid="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rPr>
              <a:t>0</a:t>
            </a:r>
            <a:endPar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10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556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5485234"/>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247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545323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988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5" name="Rectangle 125"/>
          <p:cNvSpPr/>
          <p:nvPr/>
        </p:nvSpPr>
        <p:spPr>
          <a:xfrm>
            <a:off x="4385241" y="483592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程序开发基本概念</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rgbClr val="3C609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3C609E"/>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b="1" dirty="0">
              <a:solidFill>
                <a:srgbClr val="3C609E"/>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6" name="Rectangle 3"/>
          <p:cNvSpPr txBox="1">
            <a:spLocks noChangeArrowheads="1"/>
          </p:cNvSpPr>
          <p:nvPr/>
        </p:nvSpPr>
        <p:spPr bwMode="auto">
          <a:xfrm>
            <a:off x="565861" y="2044554"/>
            <a:ext cx="7467600" cy="133831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r>
              <a:rPr lang="zh-CN" altLang="en-US" dirty="0"/>
              <a:t>程序的目的：用于数学计算</a:t>
            </a:r>
            <a:endParaRPr lang="zh-CN" altLang="en-US" dirty="0"/>
          </a:p>
          <a:p>
            <a:r>
              <a:rPr lang="zh-CN" altLang="en-US" dirty="0"/>
              <a:t>主要工作：设计求解问题的过程</a:t>
            </a:r>
            <a:endParaRPr lang="zh-CN" altLang="en-US" dirty="0"/>
          </a:p>
          <a:p>
            <a:r>
              <a:rPr lang="zh-CN" altLang="en-US" dirty="0"/>
              <a:t>缺点：对于庞大、复杂的程序难以开发和维护</a:t>
            </a:r>
            <a:endParaRPr lang="zh-CN" altLang="en-US" dirty="0"/>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74770" y="3603058"/>
            <a:ext cx="4764049" cy="286354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61" y="3529401"/>
            <a:ext cx="3016545" cy="3010853"/>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256230" y="1520025"/>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）面向过程的程序设计方法</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5" name="Rectangle 3"/>
          <p:cNvSpPr txBox="1">
            <a:spLocks noChangeArrowheads="1"/>
          </p:cNvSpPr>
          <p:nvPr/>
        </p:nvSpPr>
        <p:spPr>
          <a:xfrm>
            <a:off x="674609" y="2111688"/>
            <a:ext cx="7239000" cy="3869777"/>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设计思路</a:t>
            </a:r>
            <a:endParaRPr lang="zh-CN" altLang="en-US" dirty="0"/>
          </a:p>
          <a:p>
            <a:pPr lvl="1"/>
            <a:r>
              <a:rPr lang="zh-CN" altLang="en-US" dirty="0"/>
              <a:t>自顶向下、逐步求精。采用模块分解与功能抽象，自顶向下、分而治之。</a:t>
            </a:r>
            <a:endParaRPr lang="zh-CN" altLang="en-US" dirty="0"/>
          </a:p>
          <a:p>
            <a:r>
              <a:rPr lang="zh-CN" altLang="en-US" dirty="0"/>
              <a:t>程序结构：</a:t>
            </a:r>
            <a:endParaRPr lang="zh-CN" altLang="en-US" dirty="0"/>
          </a:p>
          <a:p>
            <a:pPr lvl="1"/>
            <a:r>
              <a:rPr lang="zh-CN" altLang="en-US" dirty="0"/>
              <a:t>按功能划分为若干个基本模块，形成一个树状结构。</a:t>
            </a:r>
            <a:endParaRPr lang="zh-CN" altLang="en-US" dirty="0"/>
          </a:p>
          <a:p>
            <a:pPr lvl="1"/>
            <a:r>
              <a:rPr lang="zh-CN" altLang="en-US" dirty="0"/>
              <a:t>各模块间的关系尽可能简单，功能上相对独立；每一模块内部均是由顺序、选择和循环三种基本结构组成。</a:t>
            </a:r>
            <a:endParaRPr lang="zh-CN" altLang="en-US" dirty="0"/>
          </a:p>
          <a:p>
            <a:pPr lvl="1"/>
            <a:r>
              <a:rPr lang="zh-CN" altLang="en-US" dirty="0"/>
              <a:t>其模块化实现的具体方法是使用子程序。</a:t>
            </a:r>
            <a:endParaRPr lang="zh-CN" altLang="en-US" dirty="0"/>
          </a:p>
        </p:txBody>
      </p:sp>
      <p:sp>
        <p:nvSpPr>
          <p:cNvPr id="20" name="文本框 19"/>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82930" y="1531212"/>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1"/>
          <a:stretch>
            <a:fillRect/>
          </a:stretch>
        </p:blipFill>
        <p:spPr>
          <a:xfrm>
            <a:off x="3002915" y="2747010"/>
            <a:ext cx="5868000" cy="37296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6" name="文本框 15"/>
          <p:cNvSpPr txBox="1"/>
          <p:nvPr/>
        </p:nvSpPr>
        <p:spPr>
          <a:xfrm>
            <a:off x="666433" y="2055449"/>
            <a:ext cx="4703444" cy="1769202"/>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endParaRPr lang="zh-CN" altLang="en-US" dirty="0"/>
          </a:p>
          <a:p>
            <a:pPr marL="0" indent="0">
              <a:buNone/>
            </a:pPr>
            <a:r>
              <a:rPr lang="zh-CN" altLang="en-US" dirty="0"/>
              <a:t>有效地将一个较复杂的程序系统设计任务分解成许多易于控制和处理的子任务，便于开发和维护。</a:t>
            </a:r>
            <a:endParaRPr lang="zh-CN" altLang="en-US" dirty="0"/>
          </a:p>
        </p:txBody>
      </p:sp>
      <p:sp>
        <p:nvSpPr>
          <p:cNvPr id="19" name="文本框 18"/>
          <p:cNvSpPr txBox="1"/>
          <p:nvPr/>
        </p:nvSpPr>
        <p:spPr>
          <a:xfrm>
            <a:off x="2690885"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1188" y="149067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5" name="Rectangle 3"/>
          <p:cNvSpPr txBox="1">
            <a:spLocks noChangeArrowheads="1"/>
          </p:cNvSpPr>
          <p:nvPr/>
        </p:nvSpPr>
        <p:spPr bwMode="auto">
          <a:xfrm>
            <a:off x="674609" y="2231373"/>
            <a:ext cx="7239000" cy="3926203"/>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缺点：可重用性差、数据安全性差、难以开发大型软件和图形界面的应用软件</a:t>
            </a:r>
            <a:endParaRPr lang="zh-CN" altLang="en-US" dirty="0"/>
          </a:p>
          <a:p>
            <a:pPr lvl="1">
              <a:lnSpc>
                <a:spcPct val="150000"/>
              </a:lnSpc>
            </a:pPr>
            <a:r>
              <a:rPr lang="zh-CN" altLang="en-US" sz="2000" dirty="0">
                <a:latin typeface="微软雅黑" panose="020B0503020204020204" pitchFamily="34" charset="-122"/>
                <a:ea typeface="微软雅黑" panose="020B0503020204020204" pitchFamily="34" charset="-122"/>
              </a:rPr>
              <a:t>把数据和处理数据的过程分离为相互独立的实体。</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当数据结构改变时，所有相关的处理过程都要进行相应的修改。</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每一种相对于老问题的新方法都要带来额外的开销。</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图形用户界面的应用程序，很难用过程来描述和实现，开发和维护也都很困难。</a:t>
            </a:r>
            <a:endParaRPr lang="zh-CN" altLang="en-US" sz="2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690885"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51188" y="149067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）面向过程的结构化程序设计方法</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endParaRPr lang="zh-CN" altLang="en-US" sz="2400" b="1" dirty="0">
              <a:latin typeface="微软雅黑" panose="020B0503020204020204" pitchFamily="34" charset="-122"/>
              <a:ea typeface="微软雅黑" panose="020B0503020204020204" pitchFamily="34" charset="-122"/>
            </a:endParaRPr>
          </a:p>
        </p:txBody>
      </p:sp>
      <p:sp>
        <p:nvSpPr>
          <p:cNvPr id="20" name="Rectangle 3"/>
          <p:cNvSpPr txBox="1">
            <a:spLocks noChangeArrowheads="1"/>
          </p:cNvSpPr>
          <p:nvPr/>
        </p:nvSpPr>
        <p:spPr bwMode="auto">
          <a:xfrm>
            <a:off x="674609" y="2243445"/>
            <a:ext cx="7239000" cy="3355277"/>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一般意义上的对象：</a:t>
            </a:r>
            <a:endParaRPr lang="zh-CN" altLang="en-US" dirty="0"/>
          </a:p>
          <a:p>
            <a:pPr lvl="1"/>
            <a:r>
              <a:rPr lang="zh-CN" altLang="en-US" dirty="0"/>
              <a:t>是现实世界中一个实际存在的事物。</a:t>
            </a:r>
            <a:endParaRPr lang="zh-CN" altLang="en-US" dirty="0"/>
          </a:p>
          <a:p>
            <a:pPr lvl="1"/>
            <a:r>
              <a:rPr lang="zh-CN" altLang="en-US" dirty="0"/>
              <a:t>可以是有形的（比如一辆汽车），也可以是无形的（比如一项计划）。</a:t>
            </a:r>
            <a:endParaRPr lang="zh-CN" altLang="en-US" dirty="0"/>
          </a:p>
          <a:p>
            <a:pPr lvl="1"/>
            <a:r>
              <a:rPr lang="zh-CN" altLang="en-US" dirty="0"/>
              <a:t>是构成世界的一个独立单位，具有：</a:t>
            </a:r>
            <a:endParaRPr lang="zh-CN" altLang="en-US" dirty="0"/>
          </a:p>
          <a:p>
            <a:pPr marL="914400" lvl="2" indent="0">
              <a:buNone/>
            </a:pPr>
            <a:r>
              <a:rPr lang="zh-CN" altLang="en-US" sz="2400" dirty="0"/>
              <a:t>静态特征：可以用某种数据来描述</a:t>
            </a:r>
            <a:endParaRPr lang="zh-CN" altLang="en-US" sz="2400" dirty="0"/>
          </a:p>
          <a:p>
            <a:pPr marL="914400" lvl="2" indent="0">
              <a:buNone/>
            </a:pPr>
            <a:r>
              <a:rPr lang="zh-CN" altLang="en-US" sz="2400" dirty="0"/>
              <a:t>动态特征：对象所表现的行为或具有的功能</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endParaRPr lang="zh-CN" altLang="en-US" sz="2400" b="1" dirty="0">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0151" y="2337100"/>
            <a:ext cx="3222315" cy="257499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5234" t="7326" r="19751"/>
          <a:stretch>
            <a:fillRect/>
          </a:stretch>
        </p:blipFill>
        <p:spPr bwMode="auto">
          <a:xfrm>
            <a:off x="4971535" y="2403343"/>
            <a:ext cx="3094474" cy="253884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71325" y="5355597"/>
            <a:ext cx="2262158" cy="1200329"/>
          </a:xfrm>
          <a:prstGeom prst="rect">
            <a:avLst/>
          </a:prstGeom>
          <a:noFill/>
        </p:spPr>
        <p:txBody>
          <a:bodyPr wrap="none" rtlCol="0">
            <a:spAutoFit/>
          </a:bodyPr>
          <a:lstStyle/>
          <a:p>
            <a:r>
              <a:rPr lang="zh-CN" altLang="en-US" dirty="0"/>
              <a:t>静态特征：生命值</a:t>
            </a:r>
            <a:endParaRPr lang="en-US" altLang="zh-CN" dirty="0"/>
          </a:p>
          <a:p>
            <a:r>
              <a:rPr lang="zh-CN" altLang="en-US" dirty="0"/>
              <a:t>动态特征：新陈代谢</a:t>
            </a:r>
            <a:endParaRPr lang="en-US" altLang="zh-CN" dirty="0"/>
          </a:p>
          <a:p>
            <a:r>
              <a:rPr lang="zh-CN" altLang="en-US" dirty="0"/>
              <a:t>                      繁殖</a:t>
            </a:r>
            <a:endParaRPr lang="en-US" altLang="zh-CN" dirty="0"/>
          </a:p>
          <a:p>
            <a:r>
              <a:rPr lang="en-US" altLang="zh-CN" dirty="0"/>
              <a:t>                      </a:t>
            </a:r>
            <a:r>
              <a:rPr lang="zh-CN" altLang="en-US" dirty="0"/>
              <a:t>跑</a:t>
            </a:r>
            <a:endParaRPr lang="zh-CN" altLang="en-US" dirty="0"/>
          </a:p>
        </p:txBody>
      </p:sp>
      <p:sp>
        <p:nvSpPr>
          <p:cNvPr id="19" name="文本框 18"/>
          <p:cNvSpPr txBox="1"/>
          <p:nvPr/>
        </p:nvSpPr>
        <p:spPr>
          <a:xfrm>
            <a:off x="5387693" y="5304842"/>
            <a:ext cx="2262158" cy="1200329"/>
          </a:xfrm>
          <a:prstGeom prst="rect">
            <a:avLst/>
          </a:prstGeom>
          <a:noFill/>
        </p:spPr>
        <p:txBody>
          <a:bodyPr wrap="none" rtlCol="0">
            <a:spAutoFit/>
          </a:bodyPr>
          <a:lstStyle/>
          <a:p>
            <a:r>
              <a:rPr lang="zh-CN" altLang="en-US" dirty="0"/>
              <a:t>静态特征：生命值</a:t>
            </a:r>
            <a:endParaRPr lang="en-US" altLang="zh-CN" dirty="0"/>
          </a:p>
          <a:p>
            <a:r>
              <a:rPr lang="zh-CN" altLang="en-US" dirty="0"/>
              <a:t>动态特征：新陈代谢</a:t>
            </a:r>
            <a:endParaRPr lang="en-US" altLang="zh-CN" dirty="0"/>
          </a:p>
          <a:p>
            <a:r>
              <a:rPr lang="en-US" altLang="zh-CN" dirty="0"/>
              <a:t>		     </a:t>
            </a:r>
            <a:r>
              <a:rPr lang="zh-CN" altLang="en-US" dirty="0"/>
              <a:t>繁殖</a:t>
            </a:r>
            <a:endParaRPr lang="en-US" altLang="zh-CN" dirty="0"/>
          </a:p>
          <a:p>
            <a:r>
              <a:rPr lang="en-US" altLang="zh-CN" dirty="0"/>
              <a:t>                      </a:t>
            </a:r>
            <a:r>
              <a:rPr lang="zh-CN" altLang="en-US" dirty="0"/>
              <a:t>飞</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57757" y="1603305"/>
            <a:ext cx="5298245"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）面向对象的程序设计方法：对象</a:t>
            </a:r>
            <a:endParaRPr lang="zh-CN" altLang="en-US" sz="2400" b="1" dirty="0">
              <a:latin typeface="微软雅黑" panose="020B0503020204020204" pitchFamily="34" charset="-122"/>
              <a:ea typeface="微软雅黑" panose="020B0503020204020204" pitchFamily="34" charset="-122"/>
            </a:endParaRPr>
          </a:p>
        </p:txBody>
      </p:sp>
      <p:sp>
        <p:nvSpPr>
          <p:cNvPr id="20" name="Rectangle 3"/>
          <p:cNvSpPr txBox="1">
            <a:spLocks noChangeArrowheads="1"/>
          </p:cNvSpPr>
          <p:nvPr/>
        </p:nvSpPr>
        <p:spPr>
          <a:xfrm>
            <a:off x="896076" y="2396866"/>
            <a:ext cx="7467600" cy="250786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面向对象方法中的对象：</a:t>
            </a:r>
            <a:endParaRPr lang="zh-CN" altLang="en-US" dirty="0"/>
          </a:p>
          <a:p>
            <a:pPr lvl="1"/>
            <a:r>
              <a:rPr lang="zh-CN" altLang="en-US" dirty="0"/>
              <a:t>是系统中用来描述客观事物的一个实体，它是用来构成系统的一个基本单位。对象由一组属性和一组行为构成。</a:t>
            </a:r>
            <a:endParaRPr lang="zh-CN" altLang="en-US" dirty="0"/>
          </a:p>
          <a:p>
            <a:pPr lvl="1"/>
            <a:r>
              <a:rPr lang="zh-CN" altLang="en-US" dirty="0"/>
              <a:t>属性：用来描述对象静态特征的数据项。</a:t>
            </a:r>
            <a:endParaRPr lang="zh-CN" altLang="en-US" dirty="0"/>
          </a:p>
          <a:p>
            <a:pPr lvl="1"/>
            <a:r>
              <a:rPr lang="zh-CN" altLang="en-US" dirty="0"/>
              <a:t>行为：用来描述对象动态特征的操作序列。</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11645" y="1603305"/>
            <a:ext cx="4990469"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）面向对象的程序设计方法：类</a:t>
            </a:r>
            <a:endParaRPr lang="zh-CN" altLang="en-US" sz="2400" b="1" dirty="0">
              <a:latin typeface="微软雅黑" panose="020B0503020204020204" pitchFamily="34" charset="-122"/>
              <a:ea typeface="微软雅黑" panose="020B0503020204020204" pitchFamily="34" charset="-122"/>
            </a:endParaRPr>
          </a:p>
        </p:txBody>
      </p:sp>
      <p:sp>
        <p:nvSpPr>
          <p:cNvPr id="22" name="Rectangle 3"/>
          <p:cNvSpPr txBox="1">
            <a:spLocks noChangeArrowheads="1"/>
          </p:cNvSpPr>
          <p:nvPr/>
        </p:nvSpPr>
        <p:spPr>
          <a:xfrm>
            <a:off x="1010376" y="2403343"/>
            <a:ext cx="7239000" cy="3336298"/>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分类</a:t>
            </a:r>
            <a:r>
              <a:rPr lang="en-US" altLang="zh-CN" dirty="0"/>
              <a:t>——</a:t>
            </a:r>
            <a:r>
              <a:rPr lang="zh-CN" altLang="en-US" dirty="0"/>
              <a:t>人类通常的思维方法</a:t>
            </a:r>
            <a:endParaRPr lang="zh-CN" altLang="en-US" dirty="0"/>
          </a:p>
          <a:p>
            <a:r>
              <a:rPr lang="zh-CN" altLang="en-US" dirty="0"/>
              <a:t>分类所依据的原则</a:t>
            </a:r>
            <a:r>
              <a:rPr lang="en-US" altLang="zh-CN" dirty="0"/>
              <a:t>——</a:t>
            </a:r>
            <a:r>
              <a:rPr lang="zh-CN" altLang="en-US" dirty="0"/>
              <a:t>抽象</a:t>
            </a:r>
            <a:endParaRPr lang="zh-CN" altLang="en-US" dirty="0"/>
          </a:p>
          <a:p>
            <a:pPr lvl="1"/>
            <a:r>
              <a:rPr lang="zh-CN" altLang="en-US" dirty="0"/>
              <a:t>忽略事物的非本质特征，只注意那些与当前目标有关的本质特征，从而找出事物的共性，把具有共同性质的事物划分为一类，得出一个抽象的概念。</a:t>
            </a:r>
            <a:endParaRPr lang="zh-CN" altLang="en-US" dirty="0"/>
          </a:p>
          <a:p>
            <a:pPr lvl="1"/>
            <a:r>
              <a:rPr lang="zh-CN" altLang="en-US" dirty="0"/>
              <a:t>例如，石头、树木、汽车、房屋等都是人们在长期的生产和生活实践中抽象出的概念。</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81977" y="4224266"/>
            <a:ext cx="7533043" cy="2497431"/>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a:xfrm>
            <a:off x="6677025" y="6356351"/>
            <a:ext cx="2057400" cy="365125"/>
          </a:xfrm>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11645" y="1603305"/>
            <a:ext cx="4990469"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）面向对象的程序设计方法：类</a:t>
            </a:r>
            <a:endParaRPr lang="zh-CN" altLang="en-US" sz="2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05181" y="2243445"/>
            <a:ext cx="8310364" cy="1982081"/>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面向对象方法中的</a:t>
            </a:r>
            <a:r>
              <a:rPr lang="en-US" altLang="zh-CN" dirty="0"/>
              <a:t>"</a:t>
            </a:r>
            <a:r>
              <a:rPr lang="zh-CN" altLang="en-US" dirty="0"/>
              <a:t>类</a:t>
            </a:r>
            <a:r>
              <a:rPr lang="en-US" altLang="zh-CN" dirty="0"/>
              <a:t>"</a:t>
            </a:r>
            <a:endParaRPr lang="en-US" altLang="zh-CN" dirty="0"/>
          </a:p>
          <a:p>
            <a:pPr lvl="1"/>
            <a:r>
              <a:rPr lang="zh-CN" altLang="en-US" dirty="0"/>
              <a:t>为属于该类的全部对象提供了抽象的描述，包括共有属性和行为。</a:t>
            </a:r>
            <a:endParaRPr lang="zh-CN" altLang="en-US" dirty="0"/>
          </a:p>
          <a:p>
            <a:pPr lvl="1"/>
            <a:r>
              <a:rPr lang="zh-CN" altLang="en-US" b="1" dirty="0">
                <a:solidFill>
                  <a:srgbClr val="3C609E"/>
                </a:solidFill>
              </a:rPr>
              <a:t>类与对象的关系</a:t>
            </a:r>
            <a:r>
              <a:rPr lang="zh-CN" altLang="en-US" dirty="0"/>
              <a:t>：犹如模具与铸件之间的关系，一个属于某类的对象称为该类的一个实例。</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endParaRPr lang="zh-CN" altLang="en-US" dirty="0"/>
          </a:p>
        </p:txBody>
      </p:sp>
      <p:sp>
        <p:nvSpPr>
          <p:cNvPr id="51" name="文本框 50"/>
          <p:cNvSpPr txBox="1">
            <a:spLocks noChangeArrowheads="1"/>
          </p:cNvSpPr>
          <p:nvPr/>
        </p:nvSpPr>
        <p:spPr bwMode="auto">
          <a:xfrm>
            <a:off x="681010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参考书目</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48" name="矩形 47"/>
          <p:cNvSpPr/>
          <p:nvPr/>
        </p:nvSpPr>
        <p:spPr>
          <a:xfrm>
            <a:off x="3345333" y="1674537"/>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语言程序设计</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清华大学出版社 郑莉等</a:t>
            </a:r>
            <a:endParaRPr lang="zh-CN" altLang="en-US" sz="2000" dirty="0">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1010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9304"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0988"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灯片编号占位符 1"/>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370243" y="1360123"/>
            <a:ext cx="2853167" cy="3804222"/>
          </a:xfrm>
          <a:prstGeom prst="rect">
            <a:avLst/>
          </a:prstGeom>
        </p:spPr>
      </p:pic>
      <p:pic>
        <p:nvPicPr>
          <p:cNvPr id="8" name="图片 7"/>
          <p:cNvPicPr>
            <a:picLocks noChangeAspect="1"/>
          </p:cNvPicPr>
          <p:nvPr/>
        </p:nvPicPr>
        <p:blipFill rotWithShape="1">
          <a:blip r:embed="rId2"/>
          <a:srcRect t="4463"/>
          <a:stretch>
            <a:fillRect/>
          </a:stretch>
        </p:blipFill>
        <p:spPr>
          <a:xfrm>
            <a:off x="4117845" y="3503812"/>
            <a:ext cx="4579712" cy="2346612"/>
          </a:xfrm>
          <a:prstGeom prst="rect">
            <a:avLst/>
          </a:prstGeom>
        </p:spPr>
      </p:pic>
      <p:sp>
        <p:nvSpPr>
          <p:cNvPr id="25" name="文本框 24"/>
          <p:cNvSpPr txBox="1"/>
          <p:nvPr/>
        </p:nvSpPr>
        <p:spPr>
          <a:xfrm>
            <a:off x="3498069" y="6006361"/>
            <a:ext cx="4706256" cy="453457"/>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n"/>
              <a:defRPr>
                <a:latin typeface="微软雅黑" panose="020B0503020204020204" pitchFamily="34" charset="-122"/>
                <a:ea typeface="微软雅黑" panose="020B0503020204020204" pitchFamily="34" charset="-122"/>
              </a:defRPr>
            </a:lvl1pPr>
          </a:lstStyle>
          <a:p>
            <a:r>
              <a:rPr lang="zh-CN" altLang="en-US" sz="2000" dirty="0"/>
              <a:t>在线</a:t>
            </a:r>
            <a:r>
              <a:rPr lang="zh-CN" altLang="en-US" dirty="0"/>
              <a:t>学堂：https://www.xuetangx.com/</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57757" y="1603305"/>
            <a:ext cx="529824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）面向对象的程序设计方法：封装</a:t>
            </a:r>
            <a:endParaRPr lang="zh-CN" altLang="en-US" sz="2400" b="1" dirty="0">
              <a:latin typeface="微软雅黑" panose="020B0503020204020204" pitchFamily="34" charset="-122"/>
              <a:ea typeface="微软雅黑" panose="020B0503020204020204" pitchFamily="34" charset="-122"/>
            </a:endParaRPr>
          </a:p>
        </p:txBody>
      </p:sp>
      <p:sp>
        <p:nvSpPr>
          <p:cNvPr id="20" name="Rectangle 3"/>
          <p:cNvSpPr txBox="1">
            <a:spLocks noChangeArrowheads="1"/>
          </p:cNvSpPr>
          <p:nvPr/>
        </p:nvSpPr>
        <p:spPr>
          <a:xfrm>
            <a:off x="827009" y="2171736"/>
            <a:ext cx="7239000" cy="133831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把对象的属性和行为结合成一个独立的系统单元。</a:t>
            </a:r>
            <a:endParaRPr lang="zh-CN" altLang="en-US" dirty="0"/>
          </a:p>
          <a:p>
            <a:r>
              <a:rPr lang="zh-CN" altLang="en-US" dirty="0"/>
              <a:t>尽可能隐蔽对象的内部细节。对外形成一个边界（或者说一道屏障），只保留有限的对外接口使之与外部发生联系。</a:t>
            </a:r>
            <a:endParaRPr lang="zh-CN" altLang="en-US" dirty="0"/>
          </a:p>
        </p:txBody>
      </p:sp>
      <p:pic>
        <p:nvPicPr>
          <p:cNvPr id="522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0351" y="3549574"/>
            <a:ext cx="3938846" cy="2954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15512" r="6639"/>
          <a:stretch>
            <a:fillRect/>
          </a:stretch>
        </p:blipFill>
        <p:spPr>
          <a:xfrm>
            <a:off x="3853568" y="4158538"/>
            <a:ext cx="5039086" cy="23025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面向对象方法</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单词级别</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句子级别</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DEBF119-12CC-4A19-A29F-D0422DAC2E01}" type="slidenum">
              <a:rPr kumimoji="0" lang="zh-CN" altLang="en-US" sz="1600" b="1"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fld>
            <a:endParaRPr kumimoji="0" lang="zh-CN" altLang="en-US" sz="1600" b="1"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文本框 13"/>
          <p:cNvSpPr txBox="1"/>
          <p:nvPr/>
        </p:nvSpPr>
        <p:spPr>
          <a:xfrm>
            <a:off x="2690884" y="840055"/>
            <a:ext cx="3877985"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程序设计方法的发展</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57757" y="1603305"/>
            <a:ext cx="529824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）面向对象的程序设计方法：继承</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Rectangle 3"/>
          <p:cNvSpPr txBox="1">
            <a:spLocks noChangeArrowheads="1"/>
          </p:cNvSpPr>
          <p:nvPr/>
        </p:nvSpPr>
        <p:spPr bwMode="auto">
          <a:xfrm>
            <a:off x="505181" y="2273755"/>
            <a:ext cx="7239000" cy="2630977"/>
          </a:xfrm>
          <a:prstGeom prst="rect">
            <a:avLst/>
          </a:prstGeom>
        </p:spPr>
        <p:txBody>
          <a:bodyPr wrap="square">
            <a:spAutoFit/>
          </a:bodyPr>
          <a:lstStyle>
            <a:defPPr>
              <a:defRPr lang="en-US"/>
            </a:defPPr>
            <a:lvl1pPr marL="342900" marR="0" lvl="0" indent="-342900" fontAlgn="auto">
              <a:lnSpc>
                <a:spcPct val="140000"/>
              </a:lnSpc>
              <a:spcBef>
                <a:spcPts val="0"/>
              </a:spcBef>
              <a:spcAft>
                <a:spcPts val="0"/>
              </a:spcAft>
              <a:buClrTx/>
              <a:buSzTx/>
              <a:buFont typeface="Wingdings" panose="05000000000000000000" pitchFamily="2" charset="2"/>
              <a:buChar char="p"/>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marL="685800" marR="0" lvl="1" indent="-228600" defTabSz="914400" fontAlgn="auto">
              <a:lnSpc>
                <a:spcPct val="150000"/>
              </a:lnSpc>
              <a:spcBef>
                <a:spcPts val="500"/>
              </a:spcBef>
              <a:spcAft>
                <a:spcPts val="0"/>
              </a:spcAft>
              <a:buClrTx/>
              <a:buSzTx/>
              <a:buFont typeface="Arial" panose="020B0604020202020204" pitchFamily="34" charset="0"/>
              <a:buChar char="•"/>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继承对于软件复用有着重要意义，是面向对象技术能够提高软件开发效率的重要原因之一。</a:t>
            </a:r>
            <a:endParaRPr lang="zh-CN" altLang="en-US" dirty="0"/>
          </a:p>
          <a:p>
            <a:r>
              <a:rPr lang="zh-CN" altLang="en-US" dirty="0"/>
              <a:t>定义：特殊类的对象拥有其一般类的全部属性与行为，称作特殊类对一般类的继承。</a:t>
            </a:r>
            <a:endParaRPr lang="zh-CN" altLang="en-US" dirty="0"/>
          </a:p>
          <a:p>
            <a:r>
              <a:rPr lang="zh-CN" altLang="en-US" dirty="0"/>
              <a:t>例如：将轮船作为一个一般类，</a:t>
            </a:r>
            <a:endParaRPr lang="en-US" altLang="zh-CN" dirty="0"/>
          </a:p>
          <a:p>
            <a:pPr marL="0" indent="0">
              <a:buNone/>
            </a:pPr>
            <a:r>
              <a:rPr lang="en-US" altLang="zh-CN" dirty="0"/>
              <a:t>    </a:t>
            </a:r>
            <a:r>
              <a:rPr lang="zh-CN" altLang="en-US" dirty="0"/>
              <a:t>客轮便是一个特殊类。</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15512" r="6639"/>
          <a:stretch>
            <a:fillRect/>
          </a:stretch>
        </p:blipFill>
        <p:spPr>
          <a:xfrm>
            <a:off x="3966598" y="4158538"/>
            <a:ext cx="5039086" cy="2302500"/>
          </a:xfrm>
          <a:prstGeom prst="rect">
            <a:avLst/>
          </a:prstGeom>
        </p:spPr>
      </p:pic>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面向对象方法</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单词级别</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句子级别</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FDEBF119-12CC-4A19-A29F-D0422DAC2E01}" type="slidenum">
              <a:rPr kumimoji="0" lang="zh-CN" altLang="en-US" sz="1600" b="1"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fld>
            <a:endParaRPr kumimoji="0" lang="zh-CN" altLang="en-US" sz="1600" b="1"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文本框 13"/>
          <p:cNvSpPr txBox="1"/>
          <p:nvPr/>
        </p:nvSpPr>
        <p:spPr>
          <a:xfrm>
            <a:off x="2690884" y="840055"/>
            <a:ext cx="3877985"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rPr>
              <a:t>程序设计方法的发展</a:t>
            </a:r>
            <a:endParaRPr kumimoji="0" lang="zh-CN" altLang="en-US" sz="3200" b="1" i="0" u="none" strike="noStrike" kern="1200" cap="none" spc="0" normalizeH="0" baseline="0" noProof="0" dirty="0">
              <a:ln>
                <a:noFill/>
              </a:ln>
              <a:solidFill>
                <a:srgbClr val="1F4E79"/>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57757" y="1603305"/>
            <a:ext cx="5298245" cy="46166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）面向对象的程序设计方法：多态</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565861" y="2243445"/>
            <a:ext cx="7591425" cy="2748958"/>
          </a:xfrm>
          <a:prstGeom prst="rect">
            <a:avLst/>
          </a:prstGeom>
        </p:spPr>
        <p:txBody>
          <a:bodyPr wrap="square">
            <a:spAutoFit/>
          </a:bodyPr>
          <a:lstStyle>
            <a:defPPr>
              <a:defRPr lang="en-US"/>
            </a:defPPr>
            <a:lvl1pPr marL="342900" marR="0" lvl="0" indent="-342900" fontAlgn="auto">
              <a:lnSpc>
                <a:spcPct val="140000"/>
              </a:lnSpc>
              <a:spcBef>
                <a:spcPts val="0"/>
              </a:spcBef>
              <a:spcAft>
                <a:spcPts val="0"/>
              </a:spcAft>
              <a:buClrTx/>
              <a:buSzTx/>
              <a:buFont typeface="Wingdings" panose="05000000000000000000" pitchFamily="2" charset="2"/>
              <a:buChar char="p"/>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vl2pPr marL="685800" marR="0" lvl="1" indent="-228600" defTabSz="914400" fontAlgn="auto">
              <a:lnSpc>
                <a:spcPct val="150000"/>
              </a:lnSpc>
              <a:spcBef>
                <a:spcPts val="500"/>
              </a:spcBef>
              <a:spcAft>
                <a:spcPts val="0"/>
              </a:spcAft>
              <a:buClrTx/>
              <a:buSzTx/>
              <a:buFont typeface="Arial" panose="020B0604020202020204" pitchFamily="34" charset="0"/>
              <a:buChar char="•"/>
              <a:defRPr kumimoji="0" sz="2000" b="0"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2pPr>
            <a:lvl3pPr lvl="2" indent="0" defTabSz="914400">
              <a:lnSpc>
                <a:spcPct val="90000"/>
              </a:lnSpc>
              <a:spcBef>
                <a:spcPts val="500"/>
              </a:spcBef>
              <a:buFont typeface="Arial" panose="020B0604020202020204" pitchFamily="34" charset="0"/>
              <a:buNone/>
              <a:defRPr sz="24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多态是指在一般类中定义的属性或行为，被特殊类继承之后，可以具有不同的数据类型或表现出不同的行为。这使得同一个属性或行为在一般类及其各个特殊类中具有不同的语义。</a:t>
            </a:r>
            <a:endParaRPr lang="zh-CN" altLang="en-US" dirty="0"/>
          </a:p>
          <a:p>
            <a:r>
              <a:rPr lang="zh-CN" altLang="en-US" dirty="0"/>
              <a:t>例如：</a:t>
            </a:r>
            <a:endParaRPr lang="zh-CN" altLang="en-US" dirty="0"/>
          </a:p>
          <a:p>
            <a:pPr lvl="1"/>
            <a:r>
              <a:rPr lang="zh-CN" altLang="en-US" dirty="0"/>
              <a:t>数的加法</a:t>
            </a:r>
            <a:r>
              <a:rPr lang="en-US" altLang="zh-CN" dirty="0"/>
              <a:t>-&gt;</a:t>
            </a:r>
            <a:r>
              <a:rPr lang="zh-CN" altLang="en-US" dirty="0"/>
              <a:t>实数的加法</a:t>
            </a:r>
            <a:br>
              <a:rPr lang="zh-CN" altLang="en-US" dirty="0"/>
            </a:br>
            <a:r>
              <a:rPr lang="zh-CN" altLang="en-US" dirty="0"/>
              <a:t>           </a:t>
            </a:r>
            <a:r>
              <a:rPr lang="en-US" altLang="zh-CN" dirty="0"/>
              <a:t>-&gt;</a:t>
            </a:r>
            <a:r>
              <a:rPr lang="zh-CN" altLang="en-US" dirty="0"/>
              <a:t>复数的加法</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1512" y="1491603"/>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endParaRPr lang="zh-CN" altLang="en-US" sz="2400" b="1" dirty="0">
              <a:latin typeface="微软雅黑" panose="020B0503020204020204" pitchFamily="34" charset="-122"/>
              <a:ea typeface="微软雅黑" panose="020B0503020204020204" pitchFamily="34" charset="-122"/>
            </a:endParaRPr>
          </a:p>
        </p:txBody>
      </p:sp>
      <p:sp>
        <p:nvSpPr>
          <p:cNvPr id="19" name="Rectangle 3"/>
          <p:cNvSpPr txBox="1">
            <a:spLocks noChangeArrowheads="1"/>
          </p:cNvSpPr>
          <p:nvPr/>
        </p:nvSpPr>
        <p:spPr bwMode="auto">
          <a:xfrm>
            <a:off x="776716" y="2176360"/>
            <a:ext cx="3349438" cy="4354525"/>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将数据及对数据的操作方法封装在一起，作为一个相互依存、不可分离的整体</a:t>
            </a:r>
            <a:r>
              <a:rPr lang="en-US" altLang="zh-CN" dirty="0"/>
              <a:t>——</a:t>
            </a:r>
            <a:r>
              <a:rPr lang="zh-CN" altLang="en-US" dirty="0"/>
              <a:t>对象。</a:t>
            </a:r>
            <a:endParaRPr lang="zh-CN" altLang="en-US" dirty="0"/>
          </a:p>
          <a:p>
            <a:r>
              <a:rPr lang="zh-CN" altLang="en-US" dirty="0"/>
              <a:t>对同类型对象抽象出其共性，形成类。</a:t>
            </a:r>
            <a:endParaRPr lang="zh-CN" altLang="en-US" dirty="0"/>
          </a:p>
          <a:p>
            <a:r>
              <a:rPr lang="zh-CN" altLang="en-US" dirty="0"/>
              <a:t>类通过一个简单的外部接口，与外界发生关系。</a:t>
            </a:r>
            <a:endParaRPr lang="zh-CN" altLang="en-US" dirty="0"/>
          </a:p>
          <a:p>
            <a:r>
              <a:rPr lang="zh-CN" altLang="en-US" dirty="0"/>
              <a:t>对象与对象之间通过消息进行通讯。</a:t>
            </a:r>
            <a:endParaRPr lang="zh-CN" altLang="en-US" dirty="0"/>
          </a:p>
        </p:txBody>
      </p:sp>
      <p:pic>
        <p:nvPicPr>
          <p:cNvPr id="3" name="图片 2"/>
          <p:cNvPicPr>
            <a:picLocks noChangeAspect="1"/>
          </p:cNvPicPr>
          <p:nvPr/>
        </p:nvPicPr>
        <p:blipFill>
          <a:blip r:embed="rId1"/>
          <a:stretch>
            <a:fillRect/>
          </a:stretch>
        </p:blipFill>
        <p:spPr>
          <a:xfrm>
            <a:off x="4271745" y="2044662"/>
            <a:ext cx="4594247" cy="431720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0243" y="1833026"/>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endParaRPr lang="zh-CN" altLang="en-US" sz="2400" b="1" dirty="0">
              <a:latin typeface="微软雅黑" panose="020B0503020204020204" pitchFamily="34" charset="-122"/>
              <a:ea typeface="微软雅黑" panose="020B0503020204020204" pitchFamily="34" charset="-122"/>
            </a:endParaRPr>
          </a:p>
        </p:txBody>
      </p:sp>
      <p:sp>
        <p:nvSpPr>
          <p:cNvPr id="22" name="Rectangle 3"/>
          <p:cNvSpPr txBox="1">
            <a:spLocks noChangeArrowheads="1"/>
          </p:cNvSpPr>
          <p:nvPr/>
        </p:nvSpPr>
        <p:spPr>
          <a:xfrm>
            <a:off x="952500" y="2575471"/>
            <a:ext cx="7239000" cy="244374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endParaRPr lang="zh-CN" altLang="en-US" dirty="0"/>
          </a:p>
          <a:p>
            <a:pPr lvl="1"/>
            <a:r>
              <a:rPr lang="zh-CN" altLang="en-US" dirty="0"/>
              <a:t>程序模块间的关系更为简单，程序模块的独立性、数据的安全性就有了良好的保障。</a:t>
            </a:r>
            <a:endParaRPr lang="zh-CN" altLang="en-US" dirty="0"/>
          </a:p>
          <a:p>
            <a:pPr lvl="1"/>
            <a:r>
              <a:rPr lang="zh-CN" altLang="en-US" dirty="0"/>
              <a:t>通过继承与多态性，可以大大提高程序的可重用性，使得软件的开发和维护都更为方便。</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1.2 </a:t>
            </a:r>
            <a:r>
              <a:rPr lang="zh-CN" altLang="en-US" dirty="0"/>
              <a:t>面向对象方法</a:t>
            </a:r>
            <a:endParaRPr lang="zh-CN" altLang="en-US" dirty="0"/>
          </a:p>
          <a:p>
            <a:endParaRPr lang="zh-CN" altLang="en-US" dirty="0"/>
          </a:p>
        </p:txBody>
      </p:sp>
      <p:sp>
        <p:nvSpPr>
          <p:cNvPr id="51" name="文本框 5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2" name="文本框 5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1" name="TextBox 16"/>
          <p:cNvSpPr txBox="1">
            <a:spLocks noChangeArrowheads="1"/>
          </p:cNvSpPr>
          <p:nvPr/>
        </p:nvSpPr>
        <p:spPr bwMode="auto">
          <a:xfrm>
            <a:off x="505181" y="362459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1" y="4904732"/>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14" name="文本框 13"/>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程序设计方法的发展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70243" y="1833026"/>
            <a:ext cx="4374916" cy="461665"/>
          </a:xfrm>
          <a:prstGeom prst="rect">
            <a:avLst/>
          </a:prstGeom>
          <a:noFill/>
        </p:spPr>
        <p:txBody>
          <a:bodyPr wrap="none" rtlCol="0">
            <a:spAutoFit/>
          </a:bodyPr>
          <a:lstStyle/>
          <a:p>
            <a:pPr algn="ct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）面向对象的程序设计方法</a:t>
            </a:r>
            <a:endParaRPr lang="zh-CN" altLang="en-US" sz="2400" b="1" dirty="0">
              <a:latin typeface="微软雅黑" panose="020B0503020204020204" pitchFamily="34" charset="-122"/>
              <a:ea typeface="微软雅黑" panose="020B0503020204020204" pitchFamily="34" charset="-122"/>
            </a:endParaRPr>
          </a:p>
        </p:txBody>
      </p:sp>
      <p:sp>
        <p:nvSpPr>
          <p:cNvPr id="22" name="Rectangle 3"/>
          <p:cNvSpPr txBox="1">
            <a:spLocks noChangeArrowheads="1"/>
          </p:cNvSpPr>
          <p:nvPr/>
        </p:nvSpPr>
        <p:spPr>
          <a:xfrm>
            <a:off x="952500" y="2575471"/>
            <a:ext cx="7239000" cy="2443746"/>
          </a:xfrm>
          <a:prstGeom prst="rect">
            <a:avLst/>
          </a:prstGeom>
        </p:spPr>
        <p:txBody>
          <a:bodyPr wrap="square">
            <a:spAutoFit/>
          </a:bodyPr>
          <a:lstStyle>
            <a:defPPr>
              <a:defRPr lang="en-US"/>
            </a:defPPr>
            <a:lvl1pPr marL="342900" indent="-342900">
              <a:lnSpc>
                <a:spcPct val="14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优点：</a:t>
            </a:r>
            <a:endParaRPr lang="zh-CN" altLang="en-US" dirty="0"/>
          </a:p>
          <a:p>
            <a:pPr lvl="1"/>
            <a:r>
              <a:rPr lang="zh-CN" altLang="en-US" dirty="0"/>
              <a:t>程序模块间的关系更为简单，程序模块的独立性、数据的安全性就有了良好的保障。</a:t>
            </a:r>
            <a:endParaRPr lang="zh-CN" altLang="en-US" dirty="0"/>
          </a:p>
          <a:p>
            <a:pPr lvl="1"/>
            <a:r>
              <a:rPr lang="zh-CN" altLang="en-US" dirty="0"/>
              <a:t>通过继承与多态性，可以大大提高程序的可重用性，使得软件的开发和维护都更为方便。</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solidFill>
                  <a:schemeClr val="bg1"/>
                </a:solidFill>
              </a:rPr>
              <a:t>面向对象的软件工程</a:t>
            </a:r>
            <a:endParaRPr lang="zh-CN" altLang="en-US">
              <a:solidFill>
                <a:schemeClr val="bg1"/>
              </a:solidFill>
            </a:endParaRPr>
          </a:p>
        </p:txBody>
      </p:sp>
      <p:sp>
        <p:nvSpPr>
          <p:cNvPr id="46083" name="Rectangle 3"/>
          <p:cNvSpPr>
            <a:spLocks noGrp="1" noChangeArrowheads="1"/>
          </p:cNvSpPr>
          <p:nvPr>
            <p:ph idx="1"/>
          </p:nvPr>
        </p:nvSpPr>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面向对象的软件工程是面向对象方法在软件工程领域的全面应用。它包括</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面向对象的分析（</a:t>
            </a:r>
            <a:r>
              <a:rPr lang="en-US" altLang="zh-CN" sz="2000" dirty="0">
                <a:latin typeface="微软雅黑" panose="020B0503020204020204" pitchFamily="34" charset="-122"/>
                <a:ea typeface="微软雅黑" panose="020B0503020204020204" pitchFamily="34" charset="-122"/>
              </a:rPr>
              <a:t>OOA</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面向对象的设计（</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面向对象的编程（</a:t>
            </a:r>
            <a:r>
              <a:rPr lang="en-US" altLang="zh-CN" sz="2000" dirty="0">
                <a:latin typeface="微软雅黑" panose="020B0503020204020204" pitchFamily="34" charset="-122"/>
                <a:ea typeface="微软雅黑" panose="020B0503020204020204" pitchFamily="34" charset="-122"/>
              </a:rPr>
              <a:t>OOP</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面向对象的测试（</a:t>
            </a:r>
            <a:r>
              <a:rPr lang="en-US" altLang="zh-CN" sz="2000" dirty="0">
                <a:latin typeface="微软雅黑" panose="020B0503020204020204" pitchFamily="34" charset="-122"/>
                <a:ea typeface="微软雅黑" panose="020B0503020204020204" pitchFamily="34" charset="-122"/>
              </a:rPr>
              <a:t>OOT</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面向对象的软件维护（</a:t>
            </a:r>
            <a:r>
              <a:rPr lang="en-US" altLang="zh-CN" sz="2000" dirty="0">
                <a:latin typeface="微软雅黑" panose="020B0503020204020204" pitchFamily="34" charset="-122"/>
                <a:ea typeface="微软雅黑" panose="020B0503020204020204" pitchFamily="34" charset="-122"/>
              </a:rPr>
              <a:t>OOSM</a:t>
            </a:r>
            <a:r>
              <a:rPr lang="zh-CN" altLang="en-US"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7" name="文本框 6"/>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2690884" y="840055"/>
            <a:ext cx="3877985"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面向对象的软件开发</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marL="342900" eaLnBrk="1" hangingPunct="1"/>
            <a:r>
              <a:rPr lang="zh-CN" altLang="en-US" dirty="0">
                <a:solidFill>
                  <a:schemeClr val="bg1"/>
                </a:solidFill>
              </a:rPr>
              <a:t>系统分析</a:t>
            </a:r>
            <a:endParaRPr lang="zh-CN" altLang="en-US" dirty="0">
              <a:solidFill>
                <a:schemeClr val="bg1"/>
              </a:solidFill>
            </a:endParaRPr>
          </a:p>
        </p:txBody>
      </p:sp>
      <p:sp>
        <p:nvSpPr>
          <p:cNvPr id="48131" name="Rectangle 3"/>
          <p:cNvSpPr>
            <a:spLocks noGrp="1" noChangeArrowheads="1"/>
          </p:cNvSpPr>
          <p:nvPr>
            <p:ph idx="1"/>
          </p:nvPr>
        </p:nvSpPr>
        <p:spPr>
          <a:xfrm>
            <a:off x="827009" y="1787851"/>
            <a:ext cx="7239000" cy="2759217"/>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系统分析阶段应该扼要精确地抽象出系统必须做什么，但是不关心如何去实现。</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面向对象的系统分析，直接用问题域中客观存在的事物建立模型中的对象，对单个事物及事物之间的关系，都保留他们的原貌，不做转换，也不打破原有界限而重新组合，因此能够很好地映射客观事物。</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15" name="图片 14"/>
          <p:cNvPicPr>
            <a:picLocks noChangeAspect="1"/>
          </p:cNvPicPr>
          <p:nvPr/>
        </p:nvPicPr>
        <p:blipFill>
          <a:blip r:embed="rId1"/>
          <a:stretch>
            <a:fillRect/>
          </a:stretch>
        </p:blipFill>
        <p:spPr>
          <a:xfrm>
            <a:off x="3815442" y="5184309"/>
            <a:ext cx="4967013" cy="1548421"/>
          </a:xfrm>
          <a:prstGeom prst="rect">
            <a:avLst/>
          </a:prstGeom>
        </p:spPr>
      </p:pic>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184309"/>
            <a:ext cx="2634342" cy="1566885"/>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21" name="文本框 20"/>
          <p:cNvSpPr txBox="1"/>
          <p:nvPr/>
        </p:nvSpPr>
        <p:spPr>
          <a:xfrm>
            <a:off x="2057700" y="840055"/>
            <a:ext cx="5144358"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(1) </a:t>
            </a:r>
            <a:r>
              <a:rPr lang="zh-CN" altLang="en-US" sz="3200" b="1" dirty="0">
                <a:solidFill>
                  <a:srgbClr val="1F4E79"/>
                </a:solidFill>
                <a:latin typeface="微软雅黑" panose="020B0503020204020204" pitchFamily="34" charset="-122"/>
                <a:ea typeface="微软雅黑" panose="020B0503020204020204" pitchFamily="34" charset="-122"/>
              </a:rPr>
              <a:t>面向对象的分析（建模</a:t>
            </a:r>
            <a:r>
              <a:rPr lang="en-US" altLang="zh-CN" sz="3200" b="1" dirty="0">
                <a:solidFill>
                  <a:srgbClr val="1F4E79"/>
                </a:solidFill>
                <a:latin typeface="微软雅黑" panose="020B0503020204020204" pitchFamily="34" charset="-122"/>
                <a:ea typeface="微软雅黑" panose="020B0503020204020204" pitchFamily="34" charset="-122"/>
              </a:rPr>
              <a:t>)</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marL="400050" eaLnBrk="1" hangingPunct="1"/>
            <a:r>
              <a:rPr lang="zh-CN" altLang="en-US" dirty="0">
                <a:solidFill>
                  <a:schemeClr val="bg1"/>
                </a:solidFill>
              </a:rPr>
              <a:t>设计</a:t>
            </a:r>
            <a:endParaRPr lang="zh-CN" altLang="en-US" dirty="0">
              <a:solidFill>
                <a:schemeClr val="bg1"/>
              </a:solidFill>
            </a:endParaRPr>
          </a:p>
        </p:txBody>
      </p:sp>
      <p:sp>
        <p:nvSpPr>
          <p:cNvPr id="50179" name="Rectangle 3"/>
          <p:cNvSpPr>
            <a:spLocks noGrp="1" noChangeArrowheads="1"/>
          </p:cNvSpPr>
          <p:nvPr>
            <p:ph idx="1"/>
          </p:nvPr>
        </p:nvSpPr>
        <p:spPr>
          <a:xfrm>
            <a:off x="565861" y="1966080"/>
            <a:ext cx="4225564" cy="3767185"/>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针对系统的一个具体实现运用面向对象的方法。其中包括两方面的工作：</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把</a:t>
            </a:r>
            <a:r>
              <a:rPr lang="en-US" altLang="zh-CN" sz="2000" dirty="0">
                <a:latin typeface="微软雅黑" panose="020B0503020204020204" pitchFamily="34" charset="-122"/>
                <a:ea typeface="微软雅黑" panose="020B0503020204020204" pitchFamily="34" charset="-122"/>
              </a:rPr>
              <a:t>OOA</a:t>
            </a:r>
            <a:r>
              <a:rPr lang="zh-CN" altLang="en-US" sz="2000" dirty="0">
                <a:latin typeface="微软雅黑" panose="020B0503020204020204" pitchFamily="34" charset="-122"/>
                <a:ea typeface="微软雅黑" panose="020B0503020204020204" pitchFamily="34" charset="-122"/>
              </a:rPr>
              <a:t>模型直接搬到</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，作为</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的一部分</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针对具体实现中的人机界面、数据存储、任务管理等因素补充一些与实现有关的部分。</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17" name="文本框 16"/>
          <p:cNvSpPr txBox="1"/>
          <p:nvPr/>
        </p:nvSpPr>
        <p:spPr>
          <a:xfrm>
            <a:off x="1901406" y="840055"/>
            <a:ext cx="5456943"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(2) </a:t>
            </a:r>
            <a:r>
              <a:rPr lang="zh-CN" altLang="en-US" sz="3200" b="1" dirty="0">
                <a:solidFill>
                  <a:srgbClr val="1F4E79"/>
                </a:solidFill>
                <a:latin typeface="微软雅黑" panose="020B0503020204020204" pitchFamily="34" charset="-122"/>
                <a:ea typeface="微软雅黑" panose="020B0503020204020204" pitchFamily="34" charset="-122"/>
              </a:rPr>
              <a:t>面向对象的设计（补全）</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pic>
        <p:nvPicPr>
          <p:cNvPr id="2" name="图片 1"/>
          <p:cNvPicPr/>
          <p:nvPr/>
        </p:nvPicPr>
        <p:blipFill>
          <a:blip r:embed="rId1"/>
          <a:srcRect r="5100"/>
          <a:stretch>
            <a:fillRect/>
          </a:stretch>
        </p:blipFill>
        <p:spPr>
          <a:xfrm>
            <a:off x="5034915" y="1424940"/>
            <a:ext cx="3190240" cy="5068570"/>
          </a:xfrm>
          <a:prstGeom prst="rect">
            <a:avLst/>
          </a:prstGeom>
        </p:spPr>
      </p:pic>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endParaRPr lang="zh-CN" altLang="en-US" dirty="0"/>
          </a:p>
        </p:txBody>
      </p:sp>
      <p:sp>
        <p:nvSpPr>
          <p:cNvPr id="51" name="文本框 50"/>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参考书目</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48" name="矩形 47"/>
          <p:cNvSpPr/>
          <p:nvPr/>
        </p:nvSpPr>
        <p:spPr>
          <a:xfrm>
            <a:off x="3345332" y="1676400"/>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程序设计</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机械工业出版社 刘晓光等</a:t>
            </a:r>
            <a:endParaRPr lang="zh-CN" altLang="en-US" sz="2000" dirty="0">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灯片编号占位符 1"/>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4" name="图片 3"/>
          <p:cNvPicPr>
            <a:picLocks noChangeAspect="1"/>
          </p:cNvPicPr>
          <p:nvPr/>
        </p:nvPicPr>
        <p:blipFill>
          <a:blip r:embed="rId1"/>
          <a:stretch>
            <a:fillRect/>
          </a:stretch>
        </p:blipFill>
        <p:spPr>
          <a:xfrm>
            <a:off x="468175" y="1394101"/>
            <a:ext cx="2799301" cy="4038992"/>
          </a:xfrm>
          <a:prstGeom prst="rect">
            <a:avLst/>
          </a:prstGeom>
        </p:spPr>
      </p:pic>
      <p:sp>
        <p:nvSpPr>
          <p:cNvPr id="19" name="矩形 18"/>
          <p:cNvSpPr/>
          <p:nvPr/>
        </p:nvSpPr>
        <p:spPr>
          <a:xfrm>
            <a:off x="3345332" y="2766209"/>
            <a:ext cx="606536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《Introduction to Programming with C++》</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出版社：</a:t>
            </a:r>
            <a:r>
              <a:rPr lang="en-US" altLang="zh-CN" sz="2000" dirty="0">
                <a:latin typeface="微软雅黑" panose="020B0503020204020204" pitchFamily="34" charset="-122"/>
                <a:ea typeface="微软雅黑" panose="020B0503020204020204" pitchFamily="34" charset="-122"/>
              </a:rPr>
              <a:t>Prentice Hall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Y.</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Daniel</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Liang</a:t>
            </a:r>
            <a:r>
              <a:rPr lang="zh-CN" altLang="en-US" sz="2000" dirty="0">
                <a:latin typeface="微软雅黑" panose="020B0503020204020204" pitchFamily="34" charset="-122"/>
                <a:ea typeface="微软雅黑" panose="020B0503020204020204" pitchFamily="34" charset="-122"/>
              </a:rPr>
              <a:t>（梁勇）</a:t>
            </a:r>
            <a:endParaRPr lang="zh-CN" altLang="en-US"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876605" y="3833630"/>
            <a:ext cx="1799220" cy="2271896"/>
          </a:xfrm>
          <a:prstGeom prst="rect">
            <a:avLst/>
          </a:prstGeom>
        </p:spPr>
      </p:pic>
      <p:sp>
        <p:nvSpPr>
          <p:cNvPr id="20" name="矩形 19"/>
          <p:cNvSpPr/>
          <p:nvPr/>
        </p:nvSpPr>
        <p:spPr>
          <a:xfrm>
            <a:off x="3345332" y="3899178"/>
            <a:ext cx="5128148" cy="1253677"/>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1-8</a:t>
            </a:r>
            <a:r>
              <a:rPr lang="zh-CN" altLang="en-US" sz="2000" dirty="0">
                <a:latin typeface="微软雅黑" panose="020B0503020204020204" pitchFamily="34" charset="-122"/>
                <a:ea typeface="微软雅黑" panose="020B0503020204020204" pitchFamily="34" charset="-122"/>
              </a:rPr>
              <a:t>章：编程基础</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9-16</a:t>
            </a:r>
            <a:r>
              <a:rPr lang="zh-CN" altLang="en-US" sz="2000" dirty="0">
                <a:latin typeface="微软雅黑" panose="020B0503020204020204" pitchFamily="34" charset="-122"/>
                <a:ea typeface="微软雅黑" panose="020B0503020204020204" pitchFamily="34" charset="-122"/>
              </a:rPr>
              <a:t>章：面向对象</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marL="400050" eaLnBrk="1" hangingPunct="1"/>
            <a:r>
              <a:rPr lang="zh-CN" altLang="en-US">
                <a:solidFill>
                  <a:schemeClr val="bg1"/>
                </a:solidFill>
              </a:rPr>
              <a:t>编程</a:t>
            </a:r>
            <a:endParaRPr lang="zh-CN" altLang="en-US">
              <a:solidFill>
                <a:schemeClr val="bg1"/>
              </a:solidFill>
            </a:endParaRPr>
          </a:p>
        </p:txBody>
      </p:sp>
      <p:sp>
        <p:nvSpPr>
          <p:cNvPr id="52227" name="Rectangle 3"/>
          <p:cNvSpPr>
            <a:spLocks noGrp="1" noChangeArrowheads="1"/>
          </p:cNvSpPr>
          <p:nvPr>
            <p:ph idx="1"/>
          </p:nvPr>
        </p:nvSpPr>
        <p:spPr>
          <a:xfrm>
            <a:off x="628650" y="1862670"/>
            <a:ext cx="3676650" cy="2200089"/>
          </a:xfrm>
        </p:spPr>
        <p:txBody>
          <a:bodyPr wrap="square">
            <a:spAutoFit/>
          </a:bodyPr>
          <a:lstStyle/>
          <a:p>
            <a:pPr marL="342900" indent="-342900" defTabSz="457200">
              <a:lnSpc>
                <a:spcPct val="14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OOP</a:t>
            </a:r>
            <a:r>
              <a:rPr lang="zh-CN" altLang="en-US" sz="2000" dirty="0">
                <a:latin typeface="微软雅黑" panose="020B0503020204020204" pitchFamily="34" charset="-122"/>
                <a:ea typeface="微软雅黑" panose="020B0503020204020204" pitchFamily="34" charset="-122"/>
              </a:rPr>
              <a:t>工作就是用一种面向对象的编程语言把</a:t>
            </a:r>
            <a:r>
              <a:rPr lang="en-US" altLang="zh-CN" sz="2000" dirty="0">
                <a:latin typeface="微软雅黑" panose="020B0503020204020204" pitchFamily="34" charset="-122"/>
                <a:ea typeface="微软雅黑" panose="020B0503020204020204" pitchFamily="34" charset="-122"/>
              </a:rPr>
              <a:t>OOD</a:t>
            </a:r>
            <a:r>
              <a:rPr lang="zh-CN" altLang="en-US" sz="2000" dirty="0">
                <a:latin typeface="微软雅黑" panose="020B0503020204020204" pitchFamily="34" charset="-122"/>
                <a:ea typeface="微软雅黑" panose="020B0503020204020204" pitchFamily="34" charset="-122"/>
              </a:rPr>
              <a:t>模型中的每个成分书写出来，是面向对象的软件开发最终落实的重要阶段。</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pic>
        <p:nvPicPr>
          <p:cNvPr id="3" name="图片 2"/>
          <p:cNvPicPr>
            <a:picLocks noChangeAspect="1"/>
          </p:cNvPicPr>
          <p:nvPr/>
        </p:nvPicPr>
        <p:blipFill>
          <a:blip r:embed="rId1"/>
          <a:stretch>
            <a:fillRect/>
          </a:stretch>
        </p:blipFill>
        <p:spPr>
          <a:xfrm>
            <a:off x="4723134" y="1787851"/>
            <a:ext cx="4196801" cy="5008826"/>
          </a:xfrm>
          <a:prstGeom prst="rect">
            <a:avLst/>
          </a:prstGeom>
        </p:spPr>
      </p:pic>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17" name="文本框 16"/>
          <p:cNvSpPr txBox="1"/>
          <p:nvPr/>
        </p:nvSpPr>
        <p:spPr>
          <a:xfrm>
            <a:off x="1932665" y="840055"/>
            <a:ext cx="5394425"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(3) </a:t>
            </a:r>
            <a:r>
              <a:rPr lang="zh-CN" altLang="en-US" sz="3200" b="1" dirty="0">
                <a:solidFill>
                  <a:srgbClr val="1F4E79"/>
                </a:solidFill>
                <a:latin typeface="微软雅黑" panose="020B0503020204020204" pitchFamily="34" charset="-122"/>
                <a:ea typeface="微软雅黑" panose="020B0503020204020204" pitchFamily="34" charset="-122"/>
              </a:rPr>
              <a:t>面向对象的编程（实现）</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marL="400050" eaLnBrk="1" hangingPunct="1"/>
            <a:r>
              <a:rPr lang="zh-CN" altLang="en-US" dirty="0">
                <a:solidFill>
                  <a:schemeClr val="bg1"/>
                </a:solidFill>
              </a:rPr>
              <a:t>测试</a:t>
            </a:r>
            <a:endParaRPr lang="zh-CN" altLang="en-US" dirty="0">
              <a:solidFill>
                <a:schemeClr val="bg1"/>
              </a:solidFill>
            </a:endParaRPr>
          </a:p>
        </p:txBody>
      </p:sp>
      <p:sp>
        <p:nvSpPr>
          <p:cNvPr id="54275" name="Rectangle 3"/>
          <p:cNvSpPr>
            <a:spLocks noGrp="1" noChangeArrowheads="1"/>
          </p:cNvSpPr>
          <p:nvPr>
            <p:ph idx="1"/>
          </p:nvPr>
        </p:nvSpPr>
        <p:spPr>
          <a:xfrm>
            <a:off x="686526" y="2283977"/>
            <a:ext cx="7886700" cy="4351338"/>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测试的任务是发现软件中的错误。</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在面向对象的软件测试中继续运用面向对象的概念与原则来组织测试，以对象的类作为基本测试单位，可以更准确的发现程序错误并提高测试效率。</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82153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15" name="文本框 14"/>
          <p:cNvSpPr txBox="1"/>
          <p:nvPr/>
        </p:nvSpPr>
        <p:spPr>
          <a:xfrm>
            <a:off x="2753402" y="840055"/>
            <a:ext cx="3752951"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(4) </a:t>
            </a:r>
            <a:r>
              <a:rPr lang="zh-CN" altLang="en-US" sz="3200" b="1" dirty="0">
                <a:solidFill>
                  <a:srgbClr val="1F4E79"/>
                </a:solidFill>
                <a:latin typeface="微软雅黑" panose="020B0503020204020204" pitchFamily="34" charset="-122"/>
                <a:ea typeface="微软雅黑" panose="020B0503020204020204" pitchFamily="34" charset="-122"/>
              </a:rPr>
              <a:t>面向对象的测试</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marL="342900" eaLnBrk="1" hangingPunct="1"/>
            <a:r>
              <a:rPr lang="zh-CN" altLang="en-US">
                <a:solidFill>
                  <a:schemeClr val="bg1"/>
                </a:solidFill>
              </a:rPr>
              <a:t>维护</a:t>
            </a:r>
            <a:endParaRPr lang="zh-CN" altLang="en-US">
              <a:solidFill>
                <a:schemeClr val="bg1"/>
              </a:solidFill>
            </a:endParaRPr>
          </a:p>
        </p:txBody>
      </p:sp>
      <p:sp>
        <p:nvSpPr>
          <p:cNvPr id="56323" name="Rectangle 3"/>
          <p:cNvSpPr>
            <a:spLocks noGrp="1" noChangeArrowheads="1"/>
          </p:cNvSpPr>
          <p:nvPr>
            <p:ph idx="1"/>
          </p:nvPr>
        </p:nvSpPr>
        <p:spPr>
          <a:xfrm>
            <a:off x="628650" y="2391098"/>
            <a:ext cx="7886700" cy="4351338"/>
          </a:xfrm>
        </p:spPr>
        <p:txBody>
          <a:bodyPr wrap="square">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将软件交付使用后，工作并没有完结，还要根据软件的运行情况和用户的需求，不断改进系统。</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使用面向对象的方法开发的软件，其程序与问题域是一致的，因此，在维护阶段运用面向对象的方法可以大大提高软件维护的效率。</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1.3 </a:t>
            </a:r>
            <a:r>
              <a:rPr lang="zh-CN" altLang="en-US" dirty="0"/>
              <a:t>面向对象的软件开发</a:t>
            </a:r>
            <a:endParaRPr lang="zh-CN" altLang="en-US" dirty="0"/>
          </a:p>
          <a:p>
            <a:endParaRPr lang="zh-CN" altLang="en-US" dirty="0"/>
          </a:p>
        </p:txBody>
      </p:sp>
      <p:sp>
        <p:nvSpPr>
          <p:cNvPr id="15" name="文本框 14"/>
          <p:cNvSpPr txBox="1"/>
          <p:nvPr/>
        </p:nvSpPr>
        <p:spPr>
          <a:xfrm>
            <a:off x="2285156" y="1214642"/>
            <a:ext cx="4573688" cy="584775"/>
          </a:xfrm>
          <a:prstGeom prst="rect">
            <a:avLst/>
          </a:prstGeom>
          <a:noFill/>
        </p:spPr>
        <p:txBody>
          <a:bodyPr wrap="none" rtlCol="0">
            <a:spAutoFit/>
          </a:bodyPr>
          <a:lstStyle/>
          <a:p>
            <a:pPr algn="ctr"/>
            <a:r>
              <a:rPr lang="en-US" altLang="zh-CN" sz="3200" b="1" dirty="0">
                <a:solidFill>
                  <a:srgbClr val="1F4E79"/>
                </a:solidFill>
                <a:latin typeface="微软雅黑" panose="020B0503020204020204" pitchFamily="34" charset="-122"/>
                <a:ea typeface="微软雅黑" panose="020B0503020204020204" pitchFamily="34" charset="-122"/>
              </a:rPr>
              <a:t>(5) </a:t>
            </a:r>
            <a:r>
              <a:rPr lang="zh-CN" altLang="en-US" sz="3200" b="1" dirty="0">
                <a:solidFill>
                  <a:srgbClr val="1F4E79"/>
                </a:solidFill>
                <a:latin typeface="微软雅黑" panose="020B0503020204020204" pitchFamily="34" charset="-122"/>
                <a:ea typeface="微软雅黑" panose="020B0503020204020204" pitchFamily="34" charset="-122"/>
              </a:rPr>
              <a:t>面向对象的软件维护</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3074"/>
          <p:cNvSpPr>
            <a:spLocks noGrp="1" noChangeArrowheads="1"/>
          </p:cNvSpPr>
          <p:nvPr>
            <p:ph type="title" idx="4294967295"/>
          </p:nvPr>
        </p:nvSpPr>
        <p:spPr>
          <a:xfrm>
            <a:off x="2980706" y="1133469"/>
            <a:ext cx="3467616" cy="535531"/>
          </a:xfrm>
          <a:noFill/>
        </p:spPr>
        <p:txBody>
          <a:bodyPr wrap="none" rtlCol="0">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信息的表示和存储</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58371" name="Rectangle 3075"/>
          <p:cNvSpPr>
            <a:spLocks noGrp="1" noChangeArrowheads="1"/>
          </p:cNvSpPr>
          <p:nvPr>
            <p:ph type="body" idx="4294967295"/>
          </p:nvPr>
        </p:nvSpPr>
        <p:spPr>
          <a:xfrm>
            <a:off x="1285256" y="1940251"/>
            <a:ext cx="5039344" cy="4390433"/>
          </a:xfrm>
        </p:spPr>
        <p:txBody>
          <a:bodyPr vert="horz" wrap="square" lIns="91440" tIns="45720" rIns="91440" bIns="45720" rtlCol="0">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信息的分类</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计算机的数字系统</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程序设计中常用的数制</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不同进位计数制间的转换</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信息的存储单位</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二进制数的编码表示</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小数的表示方法</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非数值信息的表示</a:t>
            </a:r>
            <a:endParaRPr lang="zh-CN" altLang="en-US" sz="20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a:r>
              <a:rPr lang="zh-CN" altLang="en-US">
                <a:solidFill>
                  <a:schemeClr val="bg1"/>
                </a:solidFill>
              </a:rPr>
              <a:t>维护</a:t>
            </a:r>
            <a:endParaRPr lang="zh-CN" altLang="en-US">
              <a:solidFill>
                <a:schemeClr val="bg1"/>
              </a:solidFill>
            </a:endParaRPr>
          </a:p>
        </p:txBody>
      </p:sp>
      <p:sp>
        <p:nvSpPr>
          <p:cNvPr id="5"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a:r>
              <a:rPr lang="zh-CN" altLang="en-US">
                <a:solidFill>
                  <a:schemeClr val="bg1"/>
                </a:solidFill>
              </a:rPr>
              <a:t>维护</a:t>
            </a:r>
            <a:endParaRPr lang="zh-CN" altLang="en-US">
              <a:solidFill>
                <a:schemeClr val="bg1"/>
              </a:solidFill>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1.4 </a:t>
            </a:r>
            <a:r>
              <a:rPr lang="zh-CN" altLang="en-US" dirty="0"/>
              <a:t>信息的表示和存储</a:t>
            </a:r>
            <a:endParaRPr lang="zh-CN" altLang="en-US" dirty="0"/>
          </a:p>
          <a:p>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3074"/>
          <p:cNvSpPr>
            <a:spLocks noGrp="1" noChangeArrowheads="1"/>
          </p:cNvSpPr>
          <p:nvPr>
            <p:ph type="title" idx="4294967295"/>
          </p:nvPr>
        </p:nvSpPr>
        <p:spPr>
          <a:xfrm>
            <a:off x="3596259" y="1133469"/>
            <a:ext cx="2236510" cy="535531"/>
          </a:xfrm>
          <a:noFill/>
        </p:spPr>
        <p:txBody>
          <a:bodyPr wrap="none" rtlCol="0">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信息的分类</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4"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endPar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endParaRPr>
          </a:p>
        </p:txBody>
      </p:sp>
      <p:sp>
        <p:nvSpPr>
          <p:cNvPr id="5"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endPar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866414" y="2036090"/>
            <a:ext cx="7696200" cy="419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60000"/>
              </a:lnSpc>
              <a:buFont typeface="Wingdings" panose="05000000000000000000" pitchFamily="2" charset="2"/>
              <a:buNone/>
              <a:tabLst>
                <a:tab pos="971550" algn="l"/>
                <a:tab pos="2857500" algn="l"/>
                <a:tab pos="5257800" algn="l"/>
              </a:tabLst>
            </a:pPr>
            <a:endParaRPr lang="en-US" altLang="zh-CN"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en-US" altLang="zh-CN" dirty="0">
                <a:latin typeface="宋体" panose="02010600030101010101" pitchFamily="2" charset="-122"/>
              </a:rPr>
              <a:t>               	┌ </a:t>
            </a:r>
            <a:r>
              <a:rPr lang="zh-CN" altLang="en-US" dirty="0">
                <a:latin typeface="宋体" panose="02010600030101010101" pitchFamily="2" charset="-122"/>
              </a:rPr>
              <a:t>指令</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┌控制信息	┤     </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控制字</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信息	┤ </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定点数 </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数值信息	┤       </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└数据信息	┤           	└ 浮点数</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 字符数据</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非数值信息	┤          </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r>
              <a:rPr lang="zh-CN" altLang="en-US" dirty="0">
                <a:latin typeface="宋体" panose="02010600030101010101" pitchFamily="2" charset="-122"/>
              </a:rPr>
              <a:t>                            	└ 逻辑数据</a:t>
            </a:r>
            <a:endParaRPr lang="zh-CN" altLang="en-US" dirty="0">
              <a:latin typeface="宋体" panose="02010600030101010101" pitchFamily="2" charset="-122"/>
            </a:endParaRPr>
          </a:p>
          <a:p>
            <a:pPr marL="0" indent="0">
              <a:lnSpc>
                <a:spcPct val="60000"/>
              </a:lnSpc>
              <a:buFont typeface="Wingdings" panose="05000000000000000000" pitchFamily="2" charset="2"/>
              <a:buNone/>
              <a:tabLst>
                <a:tab pos="971550" algn="l"/>
                <a:tab pos="2857500" algn="l"/>
                <a:tab pos="5257800" algn="l"/>
              </a:tabLst>
            </a:pPr>
            <a:endParaRPr lang="en-US" altLang="zh-CN" dirty="0">
              <a:latin typeface="宋体" panose="02010600030101010101" pitchFamily="2" charset="-122"/>
            </a:endParaRPr>
          </a:p>
        </p:txBody>
      </p:sp>
      <p:sp>
        <p:nvSpPr>
          <p:cNvPr id="2" name="矩形 1"/>
          <p:cNvSpPr/>
          <p:nvPr/>
        </p:nvSpPr>
        <p:spPr>
          <a:xfrm>
            <a:off x="1984736" y="3788017"/>
            <a:ext cx="6489700" cy="278447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solidFill>
                  <a:schemeClr val="bg1"/>
                </a:solidFill>
              </a:rPr>
              <a:t>计算机的数字系统</a:t>
            </a:r>
            <a:endParaRPr lang="zh-CN" altLang="en-US" dirty="0">
              <a:solidFill>
                <a:schemeClr val="bg1"/>
              </a:solidFill>
            </a:endParaRPr>
          </a:p>
        </p:txBody>
      </p:sp>
      <p:sp>
        <p:nvSpPr>
          <p:cNvPr id="62467" name="Rectangle 3"/>
          <p:cNvSpPr>
            <a:spLocks noGrp="1" noChangeArrowheads="1"/>
          </p:cNvSpPr>
          <p:nvPr>
            <p:ph idx="1"/>
          </p:nvPr>
        </p:nvSpPr>
        <p:spPr>
          <a:xfrm>
            <a:off x="952500" y="1962445"/>
            <a:ext cx="7239000" cy="1466555"/>
          </a:xfrm>
        </p:spPr>
        <p:txBody>
          <a:bodyPr vert="horz" wrap="square" lIns="91440" tIns="45720" rIns="91440" bIns="45720" rtlCol="0">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如果数制只采用</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个基本符号</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R-1}</a:t>
            </a:r>
            <a:r>
              <a:rPr lang="zh-CN" altLang="en-US" sz="2000" dirty="0">
                <a:latin typeface="微软雅黑" panose="020B0503020204020204" pitchFamily="34" charset="-122"/>
                <a:ea typeface="微软雅黑" panose="020B0503020204020204" pitchFamily="34" charset="-122"/>
              </a:rPr>
              <a:t>，则称为基</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数制，</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称为数制的“基数”。</a:t>
            </a:r>
            <a:endParaRPr lang="en-US" altLang="zh-CN"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因为符合“逢</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进位”的原则，因此也叫</a:t>
            </a:r>
            <a:r>
              <a:rPr lang="en-US" altLang="zh-CN" sz="2000" dirty="0">
                <a:latin typeface="微软雅黑" panose="020B0503020204020204" pitchFamily="34" charset="-122"/>
                <a:ea typeface="微软雅黑" panose="020B0503020204020204" pitchFamily="34" charset="-122"/>
              </a:rPr>
              <a:t>R</a:t>
            </a:r>
            <a:r>
              <a:rPr lang="zh-CN" altLang="en-US" sz="2000" dirty="0">
                <a:latin typeface="微软雅黑" panose="020B0503020204020204" pitchFamily="34" charset="-122"/>
                <a:ea typeface="微软雅黑" panose="020B0503020204020204" pitchFamily="34" charset="-122"/>
              </a:rPr>
              <a:t>进制。</a:t>
            </a:r>
            <a:endParaRPr lang="zh-CN" altLang="en-US" sz="2000" dirty="0">
              <a:latin typeface="微软雅黑" panose="020B0503020204020204" pitchFamily="34" charset="-122"/>
              <a:ea typeface="微软雅黑" panose="020B0503020204020204" pitchFamily="34" charset="-122"/>
            </a:endParaRPr>
          </a:p>
        </p:txBody>
      </p:sp>
      <p:sp>
        <p:nvSpPr>
          <p:cNvPr id="5" name="Rectangle 3074"/>
          <p:cNvSpPr txBox="1">
            <a:spLocks noChangeArrowheads="1"/>
          </p:cNvSpPr>
          <p:nvPr/>
        </p:nvSpPr>
        <p:spPr>
          <a:xfrm>
            <a:off x="2980706" y="1133469"/>
            <a:ext cx="346761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计算机的数字系统</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endPar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箭头: 五边形 11"/>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solidFill>
                  <a:schemeClr val="bg1"/>
                </a:solidFill>
              </a:rPr>
              <a:t>计算机的数字系统</a:t>
            </a:r>
            <a:endParaRPr lang="zh-CN" altLang="en-US" dirty="0">
              <a:solidFill>
                <a:schemeClr val="bg1"/>
              </a:solidFill>
            </a:endParaRPr>
          </a:p>
        </p:txBody>
      </p:sp>
      <p:sp>
        <p:nvSpPr>
          <p:cNvPr id="62467" name="Rectangle 3"/>
          <p:cNvSpPr>
            <a:spLocks noGrp="1" noChangeArrowheads="1"/>
          </p:cNvSpPr>
          <p:nvPr>
            <p:ph idx="1"/>
          </p:nvPr>
        </p:nvSpPr>
        <p:spPr>
          <a:xfrm>
            <a:off x="1295400" y="1905000"/>
            <a:ext cx="7239000" cy="4816190"/>
          </a:xfrm>
        </p:spPr>
        <p:txBody>
          <a:bodyPr vert="horz" wrap="square" lIns="91440" tIns="45720" rIns="91440" bIns="45720" rtlCol="0">
            <a:spAutoFit/>
          </a:bodyPr>
          <a:lstStyle/>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计算机采用的是二进制数字系统。</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基本符号：</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进位原则：逢二进一</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优点：</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易于物理实现</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二进制数运算简单</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机器可靠性高</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通用性强</a:t>
            </a:r>
            <a:endParaRPr lang="zh-CN" altLang="en-US" sz="2000" dirty="0">
              <a:latin typeface="微软雅黑" panose="020B0503020204020204" pitchFamily="34" charset="-122"/>
              <a:ea typeface="微软雅黑" panose="020B0503020204020204" pitchFamily="34" charset="-122"/>
            </a:endParaRPr>
          </a:p>
          <a:p>
            <a:pPr marL="342900" indent="-342900" defTabSz="457200">
              <a:lnSpc>
                <a:spcPct val="14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缺点：对人来说可读性差</a:t>
            </a:r>
            <a:endParaRPr lang="zh-CN" altLang="en-US" sz="2000" dirty="0">
              <a:latin typeface="微软雅黑" panose="020B0503020204020204" pitchFamily="34" charset="-122"/>
              <a:ea typeface="微软雅黑" panose="020B0503020204020204" pitchFamily="34" charset="-122"/>
            </a:endParaRPr>
          </a:p>
        </p:txBody>
      </p:sp>
      <p:sp>
        <p:nvSpPr>
          <p:cNvPr id="5" name="Rectangle 3074"/>
          <p:cNvSpPr txBox="1">
            <a:spLocks noChangeArrowheads="1"/>
          </p:cNvSpPr>
          <p:nvPr/>
        </p:nvSpPr>
        <p:spPr>
          <a:xfrm>
            <a:off x="2980706" y="1133469"/>
            <a:ext cx="346761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计算机的数字系统</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endPar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箭头: 五边形 11"/>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dirty="0">
                <a:solidFill>
                  <a:schemeClr val="bg1"/>
                </a:solidFill>
              </a:rPr>
              <a:t>计算机的数字系统</a:t>
            </a:r>
            <a:endParaRPr lang="zh-CN" altLang="en-US" dirty="0">
              <a:solidFill>
                <a:schemeClr val="bg1"/>
              </a:solidFill>
            </a:endParaRPr>
          </a:p>
        </p:txBody>
      </p:sp>
      <p:sp>
        <p:nvSpPr>
          <p:cNvPr id="5" name="Rectangle 3074"/>
          <p:cNvSpPr txBox="1">
            <a:spLocks noChangeArrowheads="1"/>
          </p:cNvSpPr>
          <p:nvPr/>
        </p:nvSpPr>
        <p:spPr>
          <a:xfrm>
            <a:off x="2570338" y="1133469"/>
            <a:ext cx="4288353"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程序设计中常用的数制</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Rectangle 2"/>
          <p:cNvSpPr txBox="1">
            <a:spLocks noChangeArrowheads="1"/>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marR="0" lvl="0" indent="0" algn="l"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rPr>
              <a:t>维护</a:t>
            </a:r>
            <a:endParaRPr kumimoji="0" lang="zh-CN" altLang="en-US" sz="4400" b="0" i="0" u="none" strike="noStrike" kern="1200" cap="none" spc="0" normalizeH="0" baseline="0" noProof="0">
              <a:ln>
                <a:noFill/>
              </a:ln>
              <a:solidFill>
                <a:prstClr val="white"/>
              </a:solidFill>
              <a:effectLst/>
              <a:uLnTx/>
              <a:uFillTx/>
              <a:latin typeface="等线 Light" panose="02010600030101010101" charset="-122"/>
              <a:ea typeface="等线 Light" panose="02010600030101010101" charset="-122"/>
              <a:cs typeface="+mj-cs"/>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箭头: 五边形 11"/>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4" name="表格 6"/>
          <p:cNvGraphicFramePr>
            <a:graphicFrameLocks noGrp="1"/>
          </p:cNvGraphicFramePr>
          <p:nvPr>
            <p:ph idx="1"/>
          </p:nvPr>
        </p:nvGraphicFramePr>
        <p:xfrm>
          <a:off x="80782" y="2036761"/>
          <a:ext cx="8982436" cy="4127866"/>
        </p:xfrm>
        <a:graphic>
          <a:graphicData uri="http://schemas.openxmlformats.org/drawingml/2006/table">
            <a:tbl>
              <a:tblPr firstRow="1" bandRow="1">
                <a:tableStyleId>{5C22544A-7EE6-4342-B048-85BDC9FD1C3A}</a:tableStyleId>
              </a:tblPr>
              <a:tblGrid>
                <a:gridCol w="2245609"/>
                <a:gridCol w="2245609"/>
                <a:gridCol w="2245609"/>
                <a:gridCol w="2245609"/>
              </a:tblGrid>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进制</a:t>
                      </a:r>
                      <a:endParaRPr lang="zh-CN" altLang="en-US"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sz="2000" dirty="0">
                          <a:effectLst/>
                          <a:latin typeface="微软雅黑" panose="020B0503020204020204" pitchFamily="34" charset="-122"/>
                          <a:ea typeface="微软雅黑" panose="020B0503020204020204" pitchFamily="34" charset="-122"/>
                        </a:rPr>
                        <a:t>基 数</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sz="2000">
                          <a:effectLst/>
                          <a:latin typeface="微软雅黑" panose="020B0503020204020204" pitchFamily="34" charset="-122"/>
                          <a:ea typeface="微软雅黑" panose="020B0503020204020204" pitchFamily="34" charset="-122"/>
                        </a:rPr>
                        <a:t>进位原则</a:t>
                      </a:r>
                      <a:endParaRPr lang="zh-CN" sz="200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sz="2000">
                          <a:effectLst/>
                          <a:latin typeface="微软雅黑" panose="020B0503020204020204" pitchFamily="34" charset="-122"/>
                          <a:ea typeface="微软雅黑" panose="020B0503020204020204" pitchFamily="34" charset="-122"/>
                        </a:rPr>
                        <a:t>基本符号</a:t>
                      </a:r>
                      <a:endParaRPr lang="zh-CN" sz="2000">
                        <a:effectLst/>
                        <a:latin typeface="微软雅黑" panose="020B0503020204020204" pitchFamily="34" charset="-122"/>
                        <a:ea typeface="微软雅黑" panose="020B0503020204020204" pitchFamily="34" charset="-122"/>
                      </a:endParaRPr>
                    </a:p>
                  </a:txBody>
                  <a:tcPr marL="68580" marR="68580" marT="0" marB="0" anchor="ctr"/>
                </a:tc>
              </a:tr>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二进制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2</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2</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a:t>
                      </a:r>
                      <a:endParaRPr lang="en-US" altLang="zh-CN" sz="2000" dirty="0">
                        <a:effectLst/>
                        <a:latin typeface="微软雅黑" panose="020B0503020204020204" pitchFamily="34" charset="-122"/>
                        <a:ea typeface="微软雅黑" panose="020B0503020204020204" pitchFamily="34" charset="-122"/>
                      </a:endParaRP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r>
              <a:tr h="687978">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八进制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8</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8</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0,1,2,3,4,5,6,7</a:t>
                      </a:r>
                      <a:endParaRPr lang="en-US" altLang="zh-CN" sz="2000" dirty="0">
                        <a:effectLst/>
                        <a:latin typeface="微软雅黑" panose="020B0503020204020204" pitchFamily="34" charset="-122"/>
                        <a:ea typeface="微软雅黑" panose="020B0503020204020204" pitchFamily="34" charset="-122"/>
                      </a:endParaRP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r>
              <a:tr h="1031966">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十进制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10</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10</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0,1,2,3,4,5,6,7,8,9,</a:t>
                      </a:r>
                      <a:endParaRPr lang="en-US" altLang="zh-CN" sz="2000" dirty="0">
                        <a:effectLst/>
                        <a:latin typeface="微软雅黑" panose="020B0503020204020204" pitchFamily="34" charset="-122"/>
                        <a:ea typeface="微软雅黑" panose="020B0503020204020204" pitchFamily="34" charset="-122"/>
                      </a:endParaRP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r>
              <a:tr h="1031966">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16</a:t>
                      </a:r>
                      <a:r>
                        <a:rPr lang="zh-CN" altLang="en-US" sz="2000" dirty="0">
                          <a:effectLst/>
                          <a:latin typeface="微软雅黑" panose="020B0503020204020204" pitchFamily="34" charset="-122"/>
                          <a:ea typeface="微软雅黑" panose="020B0503020204020204" pitchFamily="34" charset="-122"/>
                        </a:rPr>
                        <a:t>进制</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en-US" altLang="zh-CN" sz="2000" dirty="0">
                          <a:effectLst/>
                          <a:latin typeface="微软雅黑" panose="020B0503020204020204" pitchFamily="34" charset="-122"/>
                          <a:ea typeface="微软雅黑" panose="020B0503020204020204" pitchFamily="34" charset="-122"/>
                        </a:rPr>
                        <a:t>16</a:t>
                      </a: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zh-CN" altLang="en-US" sz="2000" dirty="0">
                          <a:effectLst/>
                          <a:latin typeface="微软雅黑" panose="020B0503020204020204" pitchFamily="34" charset="-122"/>
                          <a:ea typeface="微软雅黑" panose="020B0503020204020204" pitchFamily="34" charset="-122"/>
                        </a:rPr>
                        <a:t>逢</a:t>
                      </a:r>
                      <a:r>
                        <a:rPr lang="en-US" altLang="zh-CN" sz="2000" dirty="0">
                          <a:effectLst/>
                          <a:latin typeface="微软雅黑" panose="020B0503020204020204" pitchFamily="34" charset="-122"/>
                          <a:ea typeface="微软雅黑" panose="020B0503020204020204" pitchFamily="34" charset="-122"/>
                        </a:rPr>
                        <a:t>16</a:t>
                      </a:r>
                      <a:r>
                        <a:rPr lang="zh-CN" altLang="en-US" sz="2000" dirty="0">
                          <a:effectLst/>
                          <a:latin typeface="微软雅黑" panose="020B0503020204020204" pitchFamily="34" charset="-122"/>
                          <a:ea typeface="微软雅黑" panose="020B0503020204020204" pitchFamily="34" charset="-122"/>
                        </a:rPr>
                        <a:t>进</a:t>
                      </a:r>
                      <a:r>
                        <a:rPr lang="en-US" altLang="zh-CN" sz="2000" dirty="0">
                          <a:effectLst/>
                          <a:latin typeface="微软雅黑" panose="020B0503020204020204" pitchFamily="34" charset="-122"/>
                          <a:ea typeface="微软雅黑" panose="020B0503020204020204" pitchFamily="34" charset="-122"/>
                        </a:rPr>
                        <a:t>1</a:t>
                      </a:r>
                      <a:endParaRPr lang="en-US" altLang="zh-CN" sz="2000" dirty="0">
                        <a:effectLst/>
                        <a:latin typeface="微软雅黑" panose="020B0503020204020204" pitchFamily="34" charset="-122"/>
                        <a:ea typeface="微软雅黑" panose="020B0503020204020204" pitchFamily="34" charset="-122"/>
                      </a:endParaRPr>
                    </a:p>
                    <a:p>
                      <a:pPr algn="just">
                        <a:lnSpc>
                          <a:spcPct val="100000"/>
                        </a:lnSpc>
                      </a:pPr>
                      <a:endParaRPr lang="zh-CN" sz="2000"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just">
                        <a:lnSpc>
                          <a:spcPct val="100000"/>
                        </a:lnSpc>
                      </a:pPr>
                      <a:r>
                        <a:rPr lang="pt-BR" altLang="zh-CN" sz="2000" dirty="0">
                          <a:effectLst/>
                          <a:latin typeface="微软雅黑" panose="020B0503020204020204" pitchFamily="34" charset="-122"/>
                          <a:ea typeface="微软雅黑" panose="020B0503020204020204" pitchFamily="34" charset="-122"/>
                        </a:rPr>
                        <a:t>0,1,2,3,4,5,6,7,8,9,A,B,C,D,E,F</a:t>
                      </a:r>
                      <a:endParaRPr lang="pt-BR" altLang="zh-CN" sz="2000"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413529" y="979381"/>
            <a:ext cx="4698722" cy="535531"/>
          </a:xfrm>
          <a:noFill/>
        </p:spPr>
        <p:txBody>
          <a:bodyPr vert="horz" wrap="none" lIns="91440" tIns="45720" rIns="91440" bIns="45720" rtlCol="0" anchor="ctr">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6563" name="Rectangle 3"/>
          <p:cNvSpPr>
            <a:spLocks noGrp="1" noChangeArrowheads="1"/>
          </p:cNvSpPr>
          <p:nvPr>
            <p:ph idx="1"/>
          </p:nvPr>
        </p:nvSpPr>
        <p:spPr>
          <a:xfrm>
            <a:off x="0" y="2750070"/>
            <a:ext cx="9170793" cy="3128549"/>
          </a:xfrm>
        </p:spPr>
        <p:txBody>
          <a:bodyPr vert="horz" wrap="square" lIns="91440" tIns="45720" rIns="91440" bIns="45720" rtlCol="0">
            <a:spAutoFit/>
          </a:bodyPr>
          <a:lstStyle/>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各位数字与它的权相乘，其积相加。</a:t>
            </a:r>
            <a:endParaRPr lang="zh-CN" altLang="en-US" sz="2000" dirty="0">
              <a:latin typeface="微软雅黑" panose="020B0503020204020204" pitchFamily="34" charset="-122"/>
              <a:ea typeface="微软雅黑" panose="020B0503020204020204" pitchFamily="34" charset="-122"/>
            </a:endParaRPr>
          </a:p>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例如</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(11111111.11)2=1*2^7 + 1*2^6 + 1* 2^5 +1* 2^4 + 1* 2^3 +1*2^2 +1* 2^1+ 1* 2^0+1*2^-1+1*2^-2 =(255.75)10</a:t>
            </a:r>
            <a:endParaRPr lang="en-US" altLang="zh-CN" sz="2000" dirty="0">
              <a:latin typeface="微软雅黑" panose="020B0503020204020204" pitchFamily="34" charset="-122"/>
              <a:ea typeface="微软雅黑" panose="020B0503020204020204" pitchFamily="34" charset="-122"/>
            </a:endParaRP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(3506.2)8=3*8^3 + 5*8^2 + 0*8^1 + 6*8^0 +2*8^-1=(1862.25)10</a:t>
            </a:r>
            <a:endParaRPr lang="en-US" altLang="zh-CN" sz="2000" dirty="0">
              <a:latin typeface="微软雅黑" panose="020B0503020204020204" pitchFamily="34" charset="-122"/>
              <a:ea typeface="微软雅黑" panose="020B0503020204020204" pitchFamily="34" charset="-122"/>
            </a:endParaRPr>
          </a:p>
          <a:p>
            <a:pPr lvl="1" eaLnBrk="1" hangingPunct="1">
              <a:lnSpc>
                <a:spcPct val="150000"/>
              </a:lnSpc>
              <a:spcBef>
                <a:spcPts val="500"/>
              </a:spcBef>
            </a:pPr>
            <a:r>
              <a:rPr lang="en-US" altLang="zh-CN" sz="2000" dirty="0">
                <a:latin typeface="微软雅黑" panose="020B0503020204020204" pitchFamily="34" charset="-122"/>
                <a:ea typeface="微软雅黑" panose="020B0503020204020204" pitchFamily="34" charset="-122"/>
              </a:rPr>
              <a:t>(0.2A)16=2*16-1 +10*16-2=(0.1640625)10</a:t>
            </a: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箭头: 五边形 11"/>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Rectangle 2"/>
          <p:cNvSpPr txBox="1">
            <a:spLocks noChangeArrowheads="1"/>
          </p:cNvSpPr>
          <p:nvPr/>
        </p:nvSpPr>
        <p:spPr>
          <a:xfrm>
            <a:off x="-130080" y="1978619"/>
            <a:ext cx="3111749"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a:t>
            </a:r>
            <a:r>
              <a:rPr lang="en-US" altLang="zh-CN" dirty="0"/>
              <a:t>R</a:t>
            </a:r>
            <a:r>
              <a:rPr lang="zh-CN" altLang="en-US" dirty="0"/>
              <a:t>进制</a:t>
            </a:r>
            <a:r>
              <a:rPr lang="en-US" altLang="zh-CN" dirty="0"/>
              <a:t>-&gt;</a:t>
            </a:r>
            <a:r>
              <a:rPr lang="zh-CN" altLang="en-US" dirty="0"/>
              <a:t>十进制</a:t>
            </a:r>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0.1 </a:t>
            </a:r>
            <a:r>
              <a:rPr lang="zh-CN" altLang="en-US" dirty="0"/>
              <a:t>参考书目</a:t>
            </a:r>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参考书目</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48" name="矩形 47"/>
          <p:cNvSpPr/>
          <p:nvPr/>
        </p:nvSpPr>
        <p:spPr>
          <a:xfrm>
            <a:off x="3877536" y="2107626"/>
            <a:ext cx="5128148" cy="85356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程序设计</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清华大学出版社 谭浩强等</a:t>
            </a:r>
            <a:endParaRPr lang="zh-CN" altLang="en-US" sz="2000" dirty="0">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灯片编号占位符 1"/>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0" name="矩形 19"/>
          <p:cNvSpPr/>
          <p:nvPr/>
        </p:nvSpPr>
        <p:spPr>
          <a:xfrm>
            <a:off x="3877536" y="3240595"/>
            <a:ext cx="5128148" cy="2454005"/>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14</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1-2</a:t>
            </a:r>
            <a:r>
              <a:rPr lang="zh-CN" altLang="en-US" sz="2000" dirty="0">
                <a:latin typeface="微软雅黑" panose="020B0503020204020204" pitchFamily="34" charset="-122"/>
                <a:ea typeface="微软雅黑" panose="020B0503020204020204" pitchFamily="34" charset="-122"/>
              </a:rPr>
              <a:t>章：基本知识</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3-7</a:t>
            </a:r>
            <a:r>
              <a:rPr lang="zh-CN" altLang="en-US" sz="2000" dirty="0">
                <a:latin typeface="微软雅黑" panose="020B0503020204020204" pitchFamily="34" charset="-122"/>
                <a:ea typeface="微软雅黑" panose="020B0503020204020204" pitchFamily="34" charset="-122"/>
              </a:rPr>
              <a:t>章：关于过程的程序设计，</a:t>
            </a:r>
            <a:r>
              <a:rPr lang="en-US" altLang="zh-CN" sz="2000" b="1" dirty="0">
                <a:solidFill>
                  <a:srgbClr val="C00000"/>
                </a:solidFill>
                <a:latin typeface="微软雅黑" panose="020B0503020204020204" pitchFamily="34" charset="-122"/>
                <a:ea typeface="微软雅黑" panose="020B0503020204020204" pitchFamily="34" charset="-122"/>
              </a:rPr>
              <a:t>5</a:t>
            </a:r>
            <a:r>
              <a:rPr lang="zh-CN" altLang="en-US" sz="2000" b="1" dirty="0">
                <a:solidFill>
                  <a:srgbClr val="C00000"/>
                </a:solidFill>
                <a:latin typeface="微软雅黑" panose="020B0503020204020204" pitchFamily="34" charset="-122"/>
                <a:ea typeface="微软雅黑" panose="020B0503020204020204" pitchFamily="34" charset="-122"/>
              </a:rPr>
              <a:t>章：数组</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字符串，</a:t>
            </a:r>
            <a:r>
              <a:rPr lang="en-US" altLang="zh-CN" sz="2000" b="1" dirty="0">
                <a:solidFill>
                  <a:srgbClr val="C00000"/>
                </a:solidFill>
                <a:latin typeface="微软雅黑" panose="020B0503020204020204" pitchFamily="34" charset="-122"/>
                <a:ea typeface="微软雅黑" panose="020B0503020204020204" pitchFamily="34" charset="-122"/>
              </a:rPr>
              <a:t>6</a:t>
            </a:r>
            <a:r>
              <a:rPr lang="zh-CN" altLang="en-US" sz="2000" b="1" dirty="0">
                <a:solidFill>
                  <a:srgbClr val="C00000"/>
                </a:solidFill>
                <a:latin typeface="微软雅黑" panose="020B0503020204020204" pitchFamily="34" charset="-122"/>
                <a:ea typeface="微软雅黑" panose="020B0503020204020204" pitchFamily="34" charset="-122"/>
              </a:rPr>
              <a:t>章：指针</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引用</a:t>
            </a:r>
            <a:endParaRPr lang="en-US" altLang="zh-CN" sz="2000" b="1" dirty="0">
              <a:solidFill>
                <a:srgbClr val="C00000"/>
              </a:solidFill>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8-10</a:t>
            </a:r>
            <a:r>
              <a:rPr lang="zh-CN" altLang="en-US" sz="2000" dirty="0">
                <a:latin typeface="微软雅黑" panose="020B0503020204020204" pitchFamily="34" charset="-122"/>
                <a:ea typeface="微软雅黑" panose="020B0503020204020204" pitchFamily="34" charset="-122"/>
              </a:rPr>
              <a:t>章：基于程序设计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11-14</a:t>
            </a:r>
            <a:r>
              <a:rPr lang="zh-CN" altLang="en-US" sz="2000" dirty="0">
                <a:latin typeface="微软雅黑" panose="020B0503020204020204" pitchFamily="34" charset="-122"/>
                <a:ea typeface="微软雅黑" panose="020B0503020204020204" pitchFamily="34" charset="-122"/>
              </a:rPr>
              <a:t>章：面向程序设计</a:t>
            </a:r>
            <a:endParaRPr lang="zh-CN" altLang="en-US"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70243" y="1772299"/>
            <a:ext cx="3212076" cy="420822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413529" y="979381"/>
            <a:ext cx="4698722" cy="535531"/>
          </a:xfrm>
          <a:noFill/>
        </p:spPr>
        <p:txBody>
          <a:bodyPr vert="horz" wrap="none" lIns="91440" tIns="45720" rIns="91440" bIns="45720" rtlCol="0" anchor="ctr">
            <a:spAutoFit/>
          </a:body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6563" name="Rectangle 3"/>
          <p:cNvSpPr>
            <a:spLocks noGrp="1" noChangeArrowheads="1"/>
          </p:cNvSpPr>
          <p:nvPr>
            <p:ph idx="1"/>
          </p:nvPr>
        </p:nvSpPr>
        <p:spPr>
          <a:xfrm>
            <a:off x="0" y="2750070"/>
            <a:ext cx="9170793" cy="1089529"/>
          </a:xfrm>
        </p:spPr>
        <p:txBody>
          <a:bodyPr vert="horz" wrap="square" lIns="91440" tIns="45720" rIns="91440" bIns="45720" rtlCol="0">
            <a:spAutoFit/>
          </a:bodyPr>
          <a:lstStyle/>
          <a:p>
            <a:pPr defTabSz="457200" eaLnBrk="1" hangingPunct="1">
              <a:lnSpc>
                <a:spcPct val="150000"/>
              </a:lnSpc>
              <a:spcBef>
                <a:spcPts val="1000"/>
              </a:spcBef>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练习题：</a:t>
            </a:r>
            <a:endParaRPr lang="en-US" altLang="zh-CN" sz="2000" dirty="0">
              <a:latin typeface="微软雅黑" panose="020B0503020204020204" pitchFamily="34" charset="-122"/>
              <a:ea typeface="微软雅黑" panose="020B0503020204020204" pitchFamily="34" charset="-122"/>
            </a:endParaRPr>
          </a:p>
          <a:p>
            <a:pPr marL="0" indent="0" defTabSz="457200" eaLnBrk="1" hangingPunct="1">
              <a:lnSpc>
                <a:spcPct val="150000"/>
              </a:lnSpc>
              <a:spcBef>
                <a:spcPts val="1000"/>
              </a:spcBef>
              <a:buNone/>
            </a:pPr>
            <a:endParaRPr lang="en-US" altLang="zh-CN" sz="2000" dirty="0">
              <a:latin typeface="微软雅黑" panose="020B0503020204020204" pitchFamily="34" charset="-122"/>
              <a:ea typeface="微软雅黑" panose="020B0503020204020204" pitchFamily="34" charset="-122"/>
            </a:endParaRPr>
          </a:p>
        </p:txBody>
      </p:sp>
      <p:sp>
        <p:nvSpPr>
          <p:cNvPr id="8" name="矩形 7"/>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箭头: 五边形 11"/>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文本框 12"/>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文本框 13"/>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Rectangle 2"/>
          <p:cNvSpPr txBox="1">
            <a:spLocks noChangeArrowheads="1"/>
          </p:cNvSpPr>
          <p:nvPr/>
        </p:nvSpPr>
        <p:spPr>
          <a:xfrm>
            <a:off x="-130080" y="1978619"/>
            <a:ext cx="3111749"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a:t>
            </a:r>
            <a:r>
              <a:rPr lang="en-US" altLang="zh-CN" dirty="0"/>
              <a:t>R</a:t>
            </a:r>
            <a:r>
              <a:rPr lang="zh-CN" altLang="en-US" dirty="0"/>
              <a:t>进制</a:t>
            </a:r>
            <a:r>
              <a:rPr lang="en-US" altLang="zh-CN" dirty="0"/>
              <a:t>-&gt;</a:t>
            </a:r>
            <a:r>
              <a:rPr lang="zh-CN" altLang="en-US" dirty="0"/>
              <a:t>十进制</a:t>
            </a:r>
            <a:endParaRPr lang="zh-CN" altLang="en-US" dirty="0"/>
          </a:p>
        </p:txBody>
      </p:sp>
      <p:sp>
        <p:nvSpPr>
          <p:cNvPr id="2" name="文本框 1"/>
          <p:cNvSpPr txBox="1"/>
          <p:nvPr/>
        </p:nvSpPr>
        <p:spPr>
          <a:xfrm>
            <a:off x="1229995" y="3416300"/>
            <a:ext cx="4625340" cy="2245360"/>
          </a:xfrm>
          <a:prstGeom prst="rect">
            <a:avLst/>
          </a:prstGeom>
          <a:noFill/>
        </p:spPr>
        <p:txBody>
          <a:bodyPr wrap="square" rtlCol="0">
            <a:spAutoFit/>
          </a:bodyPr>
          <a:p>
            <a:pPr fontAlgn="auto">
              <a:lnSpc>
                <a:spcPts val="2800"/>
              </a:lnSpc>
            </a:pPr>
            <a:r>
              <a:rPr lang="en-US" altLang="zh-CN">
                <a:latin typeface="黑体" panose="02010609060101010101" charset="-122"/>
                <a:ea typeface="黑体" panose="02010609060101010101" charset="-122"/>
              </a:rPr>
              <a:t>(1)(1010)</a:t>
            </a:r>
            <a:r>
              <a:rPr lang="en-US" altLang="zh-CN" baseline="-25000">
                <a:latin typeface="黑体" panose="02010609060101010101" charset="-122"/>
                <a:ea typeface="黑体" panose="02010609060101010101" charset="-122"/>
              </a:rPr>
              <a:t>2</a:t>
            </a:r>
            <a:endParaRPr lang="en-US" altLang="zh-CN" baseline="-25000">
              <a:latin typeface="黑体" panose="02010609060101010101" charset="-122"/>
              <a:ea typeface="黑体" panose="02010609060101010101" charset="-122"/>
            </a:endParaRPr>
          </a:p>
          <a:p>
            <a:pPr fontAlgn="auto">
              <a:lnSpc>
                <a:spcPts val="2800"/>
              </a:lnSpc>
            </a:pPr>
            <a:r>
              <a:rPr lang="en-US" altLang="zh-CN">
                <a:latin typeface="黑体" panose="02010609060101010101" charset="-122"/>
                <a:ea typeface="黑体" panose="02010609060101010101" charset="-122"/>
              </a:rPr>
              <a:t>(2)(10001111)</a:t>
            </a:r>
            <a:r>
              <a:rPr lang="en-US" altLang="zh-CN" baseline="-25000">
                <a:latin typeface="黑体" panose="02010609060101010101" charset="-122"/>
                <a:ea typeface="黑体" panose="02010609060101010101" charset="-122"/>
              </a:rPr>
              <a:t>2</a:t>
            </a:r>
            <a:endParaRPr lang="en-US" altLang="zh-CN" baseline="-25000">
              <a:latin typeface="黑体" panose="02010609060101010101" charset="-122"/>
              <a:ea typeface="黑体" panose="02010609060101010101" charset="-122"/>
            </a:endParaRPr>
          </a:p>
          <a:p>
            <a:pPr fontAlgn="auto">
              <a:lnSpc>
                <a:spcPts val="2800"/>
              </a:lnSpc>
            </a:pPr>
            <a:r>
              <a:rPr lang="en-US" altLang="zh-CN">
                <a:latin typeface="黑体" panose="02010609060101010101" charset="-122"/>
                <a:ea typeface="黑体" panose="02010609060101010101" charset="-122"/>
                <a:sym typeface="+mn-ea"/>
              </a:rPr>
              <a:t>(3)(01011111 11000011)</a:t>
            </a:r>
            <a:r>
              <a:rPr lang="en-US" altLang="zh-CN" baseline="-25000">
                <a:latin typeface="黑体" panose="02010609060101010101" charset="-122"/>
                <a:ea typeface="黑体" panose="02010609060101010101" charset="-122"/>
                <a:sym typeface="+mn-ea"/>
              </a:rPr>
              <a:t>2</a:t>
            </a:r>
            <a:endParaRPr lang="en-US" altLang="zh-CN" baseline="-25000">
              <a:latin typeface="黑体" panose="02010609060101010101" charset="-122"/>
              <a:ea typeface="黑体" panose="02010609060101010101" charset="-122"/>
            </a:endParaRPr>
          </a:p>
          <a:p>
            <a:pPr fontAlgn="auto">
              <a:lnSpc>
                <a:spcPts val="2800"/>
              </a:lnSpc>
            </a:pPr>
            <a:r>
              <a:rPr lang="en-US" altLang="zh-CN">
                <a:latin typeface="黑体" panose="02010609060101010101" charset="-122"/>
                <a:ea typeface="黑体" panose="02010609060101010101" charset="-122"/>
                <a:sym typeface="+mn-ea"/>
              </a:rPr>
              <a:t>(4)(7F)</a:t>
            </a:r>
            <a:r>
              <a:rPr lang="en-US" altLang="zh-CN" baseline="-25000">
                <a:latin typeface="黑体" panose="02010609060101010101" charset="-122"/>
                <a:ea typeface="黑体" panose="02010609060101010101" charset="-122"/>
                <a:sym typeface="+mn-ea"/>
              </a:rPr>
              <a:t>16</a:t>
            </a:r>
            <a:endParaRPr lang="en-US" altLang="zh-CN" baseline="-25000">
              <a:latin typeface="黑体" panose="02010609060101010101" charset="-122"/>
              <a:ea typeface="黑体" panose="02010609060101010101" charset="-122"/>
            </a:endParaRPr>
          </a:p>
          <a:p>
            <a:pPr fontAlgn="auto">
              <a:lnSpc>
                <a:spcPts val="2800"/>
              </a:lnSpc>
            </a:pPr>
            <a:r>
              <a:rPr lang="en-US" altLang="zh-CN">
                <a:latin typeface="黑体" panose="02010609060101010101" charset="-122"/>
                <a:ea typeface="黑体" panose="02010609060101010101" charset="-122"/>
                <a:sym typeface="+mn-ea"/>
              </a:rPr>
              <a:t>(5)(2D3E)</a:t>
            </a:r>
            <a:r>
              <a:rPr lang="en-US" altLang="zh-CN" baseline="-25000">
                <a:latin typeface="黑体" panose="02010609060101010101" charset="-122"/>
                <a:ea typeface="黑体" panose="02010609060101010101" charset="-122"/>
                <a:sym typeface="+mn-ea"/>
              </a:rPr>
              <a:t>16</a:t>
            </a:r>
            <a:endParaRPr lang="en-US" altLang="zh-CN" baseline="-25000">
              <a:latin typeface="黑体" panose="02010609060101010101" charset="-122"/>
              <a:ea typeface="黑体" panose="02010609060101010101" charset="-122"/>
            </a:endParaRPr>
          </a:p>
          <a:p>
            <a:pPr fontAlgn="auto">
              <a:lnSpc>
                <a:spcPts val="2800"/>
              </a:lnSpc>
            </a:pPr>
            <a:r>
              <a:rPr lang="en-US" altLang="zh-CN">
                <a:latin typeface="黑体" panose="02010609060101010101" charset="-122"/>
                <a:ea typeface="黑体" panose="02010609060101010101" charset="-122"/>
                <a:sym typeface="+mn-ea"/>
              </a:rPr>
              <a:t>(6)(F10E)</a:t>
            </a:r>
            <a:r>
              <a:rPr lang="en-US" altLang="zh-CN" baseline="-25000">
                <a:latin typeface="黑体" panose="02010609060101010101" charset="-122"/>
                <a:ea typeface="黑体" panose="02010609060101010101" charset="-122"/>
                <a:sym typeface="+mn-ea"/>
              </a:rPr>
              <a:t>16</a:t>
            </a:r>
            <a:endParaRPr lang="en-US" altLang="zh-CN" baseline="-25000">
              <a:latin typeface="黑体" panose="02010609060101010101" charset="-122"/>
              <a:ea typeface="黑体" panose="02010609060101010101" charset="-122"/>
            </a:endParaRPr>
          </a:p>
        </p:txBody>
      </p:sp>
      <p:sp>
        <p:nvSpPr>
          <p:cNvPr id="3" name="矩形 2"/>
          <p:cNvSpPr/>
          <p:nvPr/>
        </p:nvSpPr>
        <p:spPr>
          <a:xfrm>
            <a:off x="4522470" y="3558540"/>
            <a:ext cx="3128010" cy="203136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l"/>
            <a:r>
              <a:rPr lang="en-US" altLang="zh-CN"/>
              <a:t>answer</a:t>
            </a:r>
            <a:r>
              <a:rPr lang="zh-CN" altLang="en-US"/>
              <a:t>：</a:t>
            </a:r>
            <a:endParaRPr lang="zh-CN" altLang="en-US"/>
          </a:p>
          <a:p>
            <a:pPr algn="l"/>
            <a:r>
              <a:rPr lang="en-US" altLang="zh-CN"/>
              <a:t>(1)(10)</a:t>
            </a:r>
            <a:r>
              <a:rPr lang="en-US" altLang="zh-CN" baseline="-25000"/>
              <a:t>10</a:t>
            </a:r>
            <a:endParaRPr lang="en-US" altLang="zh-CN"/>
          </a:p>
          <a:p>
            <a:pPr algn="l"/>
            <a:r>
              <a:rPr lang="en-US" altLang="zh-CN"/>
              <a:t>(2)(143)</a:t>
            </a:r>
            <a:r>
              <a:rPr lang="en-US" altLang="zh-CN" baseline="-25000"/>
              <a:t>10</a:t>
            </a:r>
            <a:endParaRPr lang="en-US" altLang="zh-CN" baseline="-25000"/>
          </a:p>
          <a:p>
            <a:pPr algn="l"/>
            <a:r>
              <a:rPr lang="en-US" altLang="zh-CN"/>
              <a:t>(3)(24515)</a:t>
            </a:r>
            <a:r>
              <a:rPr lang="en-US" altLang="zh-CN" baseline="-25000"/>
              <a:t>10</a:t>
            </a:r>
            <a:endParaRPr lang="en-US" altLang="zh-CN" baseline="-25000"/>
          </a:p>
          <a:p>
            <a:pPr algn="l"/>
            <a:r>
              <a:rPr lang="en-US" altLang="zh-CN"/>
              <a:t>(4)(127)</a:t>
            </a:r>
            <a:r>
              <a:rPr lang="en-US" altLang="zh-CN" baseline="-25000"/>
              <a:t>10</a:t>
            </a:r>
            <a:endParaRPr lang="en-US" altLang="zh-CN"/>
          </a:p>
          <a:p>
            <a:pPr algn="l"/>
            <a:r>
              <a:rPr lang="en-US" altLang="zh-CN"/>
              <a:t>(5)(11582)</a:t>
            </a:r>
            <a:r>
              <a:rPr lang="en-US" altLang="zh-CN" baseline="-25000"/>
              <a:t>10</a:t>
            </a:r>
            <a:endParaRPr lang="en-US" altLang="zh-CN"/>
          </a:p>
          <a:p>
            <a:pPr algn="l"/>
            <a:r>
              <a:rPr lang="en-US" altLang="zh-CN"/>
              <a:t>(6)(61710)</a:t>
            </a:r>
            <a:r>
              <a:rPr lang="en-US" altLang="zh-CN" baseline="-25000"/>
              <a:t>10</a:t>
            </a:r>
            <a:endParaRPr lang="en-US" altLang="zh-CN" baseline="-25000"/>
          </a:p>
        </p:txBody>
      </p:sp>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endParaRPr lang="zh-CN" altLang="en-US" dirty="0"/>
          </a:p>
        </p:txBody>
      </p:sp>
      <p:sp>
        <p:nvSpPr>
          <p:cNvPr id="3" name="文本框 2"/>
          <p:cNvSpPr txBox="1"/>
          <p:nvPr/>
        </p:nvSpPr>
        <p:spPr>
          <a:xfrm>
            <a:off x="916305" y="2614295"/>
            <a:ext cx="7797165" cy="406654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“除</a:t>
            </a:r>
            <a:r>
              <a:rPr lang="en-US" altLang="zh-CN" dirty="0"/>
              <a:t>R</a:t>
            </a:r>
            <a:r>
              <a:rPr lang="zh-CN" altLang="en-US" dirty="0"/>
              <a:t>取余”法</a:t>
            </a:r>
            <a:endParaRPr lang="en-US" altLang="zh-CN" dirty="0"/>
          </a:p>
          <a:p>
            <a:r>
              <a:rPr lang="zh-CN" altLang="en-US" dirty="0"/>
              <a:t>原理：任何一个十进制数</a:t>
            </a:r>
            <a:r>
              <a:rPr lang="en-US" altLang="zh-CN" dirty="0"/>
              <a:t>N</a:t>
            </a:r>
            <a:r>
              <a:rPr lang="zh-CN" altLang="en-US" dirty="0"/>
              <a:t>，都可以用一个</a:t>
            </a:r>
            <a:r>
              <a:rPr lang="en-US" altLang="zh-CN" dirty="0"/>
              <a:t>R</a:t>
            </a:r>
            <a:r>
              <a:rPr lang="zh-CN" altLang="en-US" dirty="0"/>
              <a:t>进制数来表示：</a:t>
            </a:r>
            <a:endParaRPr lang="zh-CN" altLang="en-US" dirty="0"/>
          </a:p>
          <a:p>
            <a:pPr marL="0" indent="0" fontAlgn="auto">
              <a:lnSpc>
                <a:spcPct val="100000"/>
              </a:lnSpc>
              <a:buNone/>
            </a:pPr>
            <a:r>
              <a:rPr lang="en-US" altLang="zh-CN" dirty="0"/>
              <a:t>N=X</a:t>
            </a:r>
            <a:r>
              <a:rPr lang="en-US" altLang="zh-CN" baseline="-25000" dirty="0"/>
              <a:t>0</a:t>
            </a:r>
            <a:r>
              <a:rPr lang="en-US" altLang="zh-CN" dirty="0"/>
              <a:t>+X</a:t>
            </a:r>
            <a:r>
              <a:rPr lang="en-US" altLang="zh-CN" baseline="-25000" dirty="0"/>
              <a:t>1</a:t>
            </a:r>
            <a:r>
              <a:rPr lang="en-US" altLang="zh-CN" dirty="0"/>
              <a:t>R</a:t>
            </a:r>
            <a:r>
              <a:rPr lang="en-US" altLang="zh-CN" baseline="30000" dirty="0"/>
              <a:t>1</a:t>
            </a:r>
            <a:r>
              <a:rPr lang="en-US" altLang="zh-CN" dirty="0"/>
              <a:t>+X</a:t>
            </a:r>
            <a:r>
              <a:rPr lang="en-US" altLang="zh-CN" baseline="-25000" dirty="0"/>
              <a:t>2</a:t>
            </a:r>
            <a:r>
              <a:rPr lang="en-US" altLang="zh-CN" dirty="0"/>
              <a:t>R</a:t>
            </a:r>
            <a:r>
              <a:rPr lang="en-US" altLang="zh-CN" baseline="30000" dirty="0"/>
              <a:t>2</a:t>
            </a:r>
            <a:r>
              <a:rPr lang="en-US" altLang="zh-CN" dirty="0"/>
              <a:t>+...+X</a:t>
            </a:r>
            <a:r>
              <a:rPr lang="en-US" altLang="zh-CN" baseline="-25000" dirty="0"/>
              <a:t>n-1</a:t>
            </a:r>
            <a:r>
              <a:rPr lang="en-US" altLang="zh-CN" dirty="0"/>
              <a:t>R</a:t>
            </a:r>
            <a:r>
              <a:rPr lang="en-US" altLang="zh-CN" baseline="30000" dirty="0"/>
              <a:t>n-1</a:t>
            </a:r>
            <a:endParaRPr lang="en-US" altLang="zh-CN" baseline="30000" dirty="0"/>
          </a:p>
          <a:p>
            <a:pPr marL="0" indent="0" fontAlgn="auto">
              <a:lnSpc>
                <a:spcPct val="100000"/>
              </a:lnSpc>
              <a:buNone/>
            </a:pPr>
            <a:r>
              <a:rPr lang="en-US" altLang="zh-CN" dirty="0"/>
              <a:t>  =X</a:t>
            </a:r>
            <a:r>
              <a:rPr lang="en-US" altLang="zh-CN" baseline="-25000" dirty="0"/>
              <a:t>0</a:t>
            </a:r>
            <a:r>
              <a:rPr lang="en-US" altLang="zh-CN" dirty="0"/>
              <a:t>+(X</a:t>
            </a:r>
            <a:r>
              <a:rPr lang="en-US" altLang="zh-CN" baseline="-25000" dirty="0"/>
              <a:t>1</a:t>
            </a:r>
            <a:r>
              <a:rPr lang="en-US" altLang="zh-CN" dirty="0"/>
              <a:t>+X</a:t>
            </a:r>
            <a:r>
              <a:rPr lang="en-US" altLang="zh-CN" baseline="-25000" dirty="0"/>
              <a:t>2</a:t>
            </a:r>
            <a:r>
              <a:rPr lang="en-US" altLang="zh-CN" dirty="0"/>
              <a:t>R</a:t>
            </a:r>
            <a:r>
              <a:rPr lang="en-US" altLang="zh-CN" baseline="30000" dirty="0"/>
              <a:t>1</a:t>
            </a:r>
            <a:r>
              <a:rPr lang="en-US" altLang="zh-CN" dirty="0"/>
              <a:t>+...X</a:t>
            </a:r>
            <a:r>
              <a:rPr lang="en-US" altLang="zh-CN" baseline="-25000" dirty="0"/>
              <a:t>n-1</a:t>
            </a:r>
            <a:r>
              <a:rPr lang="en-US" altLang="zh-CN" dirty="0"/>
              <a:t>R</a:t>
            </a:r>
            <a:r>
              <a:rPr lang="en-US" altLang="zh-CN" baseline="30000" dirty="0"/>
              <a:t>n-2</a:t>
            </a:r>
            <a:r>
              <a:rPr lang="en-US" altLang="zh-CN" dirty="0"/>
              <a:t>)R</a:t>
            </a:r>
            <a:endParaRPr lang="en-US" altLang="zh-CN" dirty="0"/>
          </a:p>
          <a:p>
            <a:pPr marL="0" indent="0" fontAlgn="auto">
              <a:lnSpc>
                <a:spcPct val="100000"/>
              </a:lnSpc>
              <a:buNone/>
            </a:pPr>
            <a:r>
              <a:rPr lang="en-US" altLang="zh-CN" dirty="0"/>
              <a:t>  =</a:t>
            </a:r>
            <a:r>
              <a:rPr lang="en-US" altLang="zh-CN" dirty="0">
                <a:sym typeface="+mn-ea"/>
              </a:rPr>
              <a:t>X</a:t>
            </a:r>
            <a:r>
              <a:rPr lang="en-US" altLang="zh-CN" baseline="-25000" dirty="0">
                <a:sym typeface="+mn-ea"/>
              </a:rPr>
              <a:t>0</a:t>
            </a:r>
            <a:r>
              <a:rPr lang="en-US" altLang="zh-CN" dirty="0">
                <a:sym typeface="+mn-ea"/>
              </a:rPr>
              <a:t>+Q</a:t>
            </a:r>
            <a:r>
              <a:rPr lang="en-US" altLang="zh-CN" baseline="-25000" dirty="0">
                <a:sym typeface="+mn-ea"/>
              </a:rPr>
              <a:t>1</a:t>
            </a:r>
            <a:r>
              <a:rPr lang="en-US" altLang="zh-CN" dirty="0">
                <a:sym typeface="+mn-ea"/>
              </a:rPr>
              <a:t>R</a:t>
            </a:r>
            <a:endParaRPr lang="en-US" altLang="zh-CN" dirty="0">
              <a:sym typeface="+mn-ea"/>
            </a:endParaRPr>
          </a:p>
          <a:p>
            <a:pPr marL="0" indent="0" fontAlgn="auto">
              <a:lnSpc>
                <a:spcPct val="100000"/>
              </a:lnSpc>
              <a:buNone/>
            </a:pPr>
            <a:r>
              <a:rPr lang="zh-CN" altLang="en-US" dirty="0"/>
              <a:t>由此可知，若用</a:t>
            </a:r>
            <a:r>
              <a:rPr lang="en-US" altLang="zh-CN" dirty="0"/>
              <a:t>N</a:t>
            </a:r>
            <a:r>
              <a:rPr lang="zh-CN" altLang="en-US" dirty="0"/>
              <a:t>除以</a:t>
            </a:r>
            <a:r>
              <a:rPr lang="en-US" altLang="zh-CN" dirty="0"/>
              <a:t>R</a:t>
            </a:r>
            <a:r>
              <a:rPr lang="zh-CN" altLang="en-US" dirty="0"/>
              <a:t>，则商为</a:t>
            </a:r>
            <a:r>
              <a:rPr lang="en-US" altLang="zh-CN" dirty="0"/>
              <a:t>Q</a:t>
            </a:r>
            <a:r>
              <a:rPr lang="zh-CN" altLang="en-US" dirty="0"/>
              <a:t>，余数是</a:t>
            </a:r>
            <a:r>
              <a:rPr lang="en-US" altLang="zh-CN" dirty="0"/>
              <a:t>X</a:t>
            </a:r>
            <a:r>
              <a:rPr lang="en-US" altLang="zh-CN" baseline="-25000" dirty="0"/>
              <a:t>0</a:t>
            </a:r>
            <a:r>
              <a:rPr lang="en-US" altLang="zh-CN" dirty="0"/>
              <a:t>.</a:t>
            </a:r>
            <a:r>
              <a:rPr lang="zh-CN" altLang="en-US" dirty="0"/>
              <a:t>同理：</a:t>
            </a:r>
            <a:r>
              <a:rPr lang="en-US" altLang="zh-CN" dirty="0"/>
              <a:t>Q</a:t>
            </a:r>
            <a:r>
              <a:rPr lang="en-US" altLang="zh-CN" baseline="-25000" dirty="0"/>
              <a:t>1</a:t>
            </a:r>
            <a:r>
              <a:rPr lang="en-US" altLang="zh-CN" dirty="0"/>
              <a:t>=X</a:t>
            </a:r>
            <a:r>
              <a:rPr lang="en-US" altLang="zh-CN" baseline="-25000" dirty="0"/>
              <a:t>1</a:t>
            </a:r>
            <a:r>
              <a:rPr lang="en-US" altLang="zh-CN" dirty="0"/>
              <a:t>+Q</a:t>
            </a:r>
            <a:r>
              <a:rPr lang="en-US" altLang="zh-CN" baseline="-25000" dirty="0"/>
              <a:t>2</a:t>
            </a:r>
            <a:r>
              <a:rPr lang="en-US" altLang="zh-CN" dirty="0"/>
              <a:t>R</a:t>
            </a:r>
            <a:endParaRPr lang="en-US" altLang="zh-CN" dirty="0"/>
          </a:p>
          <a:p>
            <a:pPr marL="0" indent="0">
              <a:buNone/>
            </a:pPr>
            <a:r>
              <a:rPr lang="zh-CN" altLang="en-US" dirty="0"/>
              <a:t>以此类推：</a:t>
            </a:r>
            <a:r>
              <a:rPr lang="en-US" altLang="zh-CN" dirty="0"/>
              <a:t>Q</a:t>
            </a:r>
            <a:r>
              <a:rPr lang="en-US" altLang="zh-CN" baseline="-25000" dirty="0"/>
              <a:t>i</a:t>
            </a:r>
            <a:r>
              <a:rPr lang="en-US" altLang="zh-CN" dirty="0"/>
              <a:t>=X</a:t>
            </a:r>
            <a:r>
              <a:rPr lang="en-US" altLang="zh-CN" baseline="-25000" dirty="0"/>
              <a:t>i</a:t>
            </a:r>
            <a:r>
              <a:rPr lang="en-US" altLang="zh-CN" dirty="0"/>
              <a:t>+(X</a:t>
            </a:r>
            <a:r>
              <a:rPr lang="en-US" altLang="zh-CN" baseline="-25000" dirty="0"/>
              <a:t>i+1</a:t>
            </a:r>
            <a:r>
              <a:rPr lang="en-US" altLang="zh-CN" dirty="0"/>
              <a:t>+X</a:t>
            </a:r>
            <a:r>
              <a:rPr lang="en-US" altLang="zh-CN" baseline="-25000" dirty="0"/>
              <a:t>i+2</a:t>
            </a:r>
            <a:r>
              <a:rPr lang="en-US" altLang="zh-CN" dirty="0"/>
              <a:t>R</a:t>
            </a:r>
            <a:r>
              <a:rPr lang="en-US" altLang="zh-CN" baseline="30000" dirty="0"/>
              <a:t>1</a:t>
            </a:r>
            <a:r>
              <a:rPr lang="en-US" altLang="zh-CN" dirty="0"/>
              <a:t>+...X</a:t>
            </a:r>
            <a:r>
              <a:rPr lang="en-US" altLang="zh-CN" baseline="-25000" dirty="0"/>
              <a:t>n-1</a:t>
            </a:r>
            <a:r>
              <a:rPr lang="en-US" altLang="zh-CN" dirty="0"/>
              <a:t>R</a:t>
            </a:r>
            <a:r>
              <a:rPr lang="en-US" altLang="zh-CN" baseline="30000" dirty="0"/>
              <a:t>n-2-i</a:t>
            </a:r>
            <a:r>
              <a:rPr lang="en-US" altLang="zh-CN" dirty="0"/>
              <a:t>)R</a:t>
            </a:r>
            <a:endParaRPr lang="en-US" altLang="zh-CN" dirty="0"/>
          </a:p>
          <a:p>
            <a:pPr marL="0" indent="0">
              <a:buNone/>
            </a:pPr>
            <a:r>
              <a:rPr lang="en-US" altLang="zh-CN" dirty="0"/>
              <a:t>                    =X</a:t>
            </a:r>
            <a:r>
              <a:rPr lang="en-US" altLang="zh-CN" baseline="-25000" dirty="0"/>
              <a:t>i</a:t>
            </a:r>
            <a:r>
              <a:rPr lang="en-US" altLang="zh-CN" dirty="0"/>
              <a:t>+Q</a:t>
            </a:r>
            <a:r>
              <a:rPr lang="en-US" altLang="zh-CN" baseline="-25000" dirty="0"/>
              <a:t>i+1</a:t>
            </a:r>
            <a:r>
              <a:rPr lang="en-US" altLang="zh-CN" dirty="0"/>
              <a:t>R</a:t>
            </a:r>
            <a:r>
              <a:rPr lang="zh-CN" altLang="en-US" dirty="0"/>
              <a:t>。这样除下去，直到商为</a:t>
            </a:r>
            <a:r>
              <a:rPr lang="en-US" altLang="zh-CN" dirty="0"/>
              <a:t>0</a:t>
            </a:r>
            <a:r>
              <a:rPr lang="zh-CN" altLang="en-US" dirty="0"/>
              <a:t>时</a:t>
            </a:r>
            <a:r>
              <a:rPr lang="zh-CN" altLang="en-US" dirty="0"/>
              <a:t>为止</a:t>
            </a:r>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endParaRPr lang="zh-CN" altLang="en-US" dirty="0"/>
          </a:p>
        </p:txBody>
      </p:sp>
      <p:sp>
        <p:nvSpPr>
          <p:cNvPr id="3" name="文本框 2"/>
          <p:cNvSpPr txBox="1"/>
          <p:nvPr/>
        </p:nvSpPr>
        <p:spPr>
          <a:xfrm>
            <a:off x="892030" y="2457600"/>
            <a:ext cx="7288165" cy="29127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例题：将十进制数</a:t>
            </a:r>
            <a:r>
              <a:rPr lang="en-US" altLang="zh-CN" dirty="0"/>
              <a:t>68</a:t>
            </a:r>
            <a:r>
              <a:rPr lang="zh-CN" altLang="en-US" dirty="0"/>
              <a:t>转为二进制数</a:t>
            </a:r>
            <a:endParaRPr lang="zh-CN" altLang="en-US" dirty="0"/>
          </a:p>
          <a:p>
            <a:pPr marL="0" indent="0">
              <a:buNone/>
            </a:pPr>
            <a:endParaRPr lang="en-US" altLang="zh-CN" dirty="0"/>
          </a:p>
          <a:p>
            <a:endParaRPr lang="en-US" altLang="zh-CN" dirty="0"/>
          </a:p>
          <a:p>
            <a:endParaRPr lang="en-US" altLang="zh-CN" dirty="0"/>
          </a:p>
          <a:p>
            <a:endParaRPr lang="en-US" altLang="zh-CN" dirty="0"/>
          </a:p>
        </p:txBody>
      </p:sp>
      <p:pic>
        <p:nvPicPr>
          <p:cNvPr id="2" name="图片 1"/>
          <p:cNvPicPr>
            <a:picLocks noChangeAspect="1"/>
          </p:cNvPicPr>
          <p:nvPr/>
        </p:nvPicPr>
        <p:blipFill>
          <a:blip r:embed="rId1"/>
          <a:stretch>
            <a:fillRect/>
          </a:stretch>
        </p:blipFill>
        <p:spPr>
          <a:xfrm>
            <a:off x="956945" y="3104515"/>
            <a:ext cx="4913105" cy="2577600"/>
          </a:xfrm>
          <a:prstGeom prst="rect">
            <a:avLst/>
          </a:prstGeom>
        </p:spPr>
      </p:pic>
      <p:sp>
        <p:nvSpPr>
          <p:cNvPr id="4" name="文本框 3"/>
          <p:cNvSpPr txBox="1"/>
          <p:nvPr/>
        </p:nvSpPr>
        <p:spPr>
          <a:xfrm>
            <a:off x="1212850" y="5654040"/>
            <a:ext cx="6537960" cy="368300"/>
          </a:xfrm>
          <a:prstGeom prst="rect">
            <a:avLst/>
          </a:prstGeom>
          <a:noFill/>
        </p:spPr>
        <p:txBody>
          <a:bodyPr wrap="square" rtlCol="0">
            <a:spAutoFit/>
          </a:bodyPr>
          <a:p>
            <a:r>
              <a:rPr lang="zh-CN" altLang="en-US"/>
              <a:t>所以</a:t>
            </a:r>
            <a:r>
              <a:rPr lang="en-US" altLang="zh-CN"/>
              <a:t>,(68)</a:t>
            </a:r>
            <a:r>
              <a:rPr lang="en-US" altLang="zh-CN" baseline="-25000"/>
              <a:t>10</a:t>
            </a:r>
            <a:r>
              <a:rPr lang="en-US" altLang="zh-CN"/>
              <a:t>=(1000100)</a:t>
            </a:r>
            <a:r>
              <a:rPr lang="en-US" altLang="zh-CN" baseline="-25000"/>
              <a:t>2</a:t>
            </a:r>
            <a:endParaRPr lang="en-US" altLang="zh-CN" baseline="-25000"/>
          </a:p>
        </p:txBody>
      </p:sp>
      <p:sp>
        <p:nvSpPr>
          <p:cNvPr id="5" name="灯片编号占位符 4"/>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进制：整数部分</a:t>
            </a:r>
            <a:endParaRPr lang="zh-CN" altLang="en-US" dirty="0"/>
          </a:p>
        </p:txBody>
      </p:sp>
      <p:sp>
        <p:nvSpPr>
          <p:cNvPr id="3" name="文本框 2"/>
          <p:cNvSpPr txBox="1"/>
          <p:nvPr/>
        </p:nvSpPr>
        <p:spPr>
          <a:xfrm>
            <a:off x="916160" y="2614445"/>
            <a:ext cx="7288165" cy="409257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练习题：请将以下十进制数值转换为</a:t>
            </a:r>
            <a:r>
              <a:rPr lang="en-US" altLang="zh-CN" dirty="0"/>
              <a:t>2</a:t>
            </a:r>
            <a:r>
              <a:rPr lang="zh-CN" altLang="en-US" dirty="0"/>
              <a:t>进制数</a:t>
            </a:r>
            <a:endParaRPr lang="zh-CN" altLang="en-US" dirty="0"/>
          </a:p>
          <a:p>
            <a:pPr marL="0" indent="0">
              <a:buNone/>
            </a:pPr>
            <a:r>
              <a:rPr lang="en-US" altLang="zh-CN" dirty="0"/>
              <a:t>(1)2</a:t>
            </a:r>
            <a:endParaRPr lang="en-US" altLang="zh-CN" dirty="0"/>
          </a:p>
          <a:p>
            <a:pPr marL="0" indent="0">
              <a:buNone/>
            </a:pPr>
            <a:r>
              <a:rPr lang="en-US" altLang="zh-CN" dirty="0"/>
              <a:t>(2)9</a:t>
            </a:r>
            <a:endParaRPr lang="en-US" altLang="zh-CN" dirty="0"/>
          </a:p>
          <a:p>
            <a:pPr marL="0" indent="0">
              <a:buNone/>
            </a:pPr>
            <a:r>
              <a:rPr lang="en-US" altLang="zh-CN" dirty="0"/>
              <a:t>(3)93</a:t>
            </a:r>
            <a:endParaRPr lang="en-US" altLang="zh-CN" dirty="0"/>
          </a:p>
          <a:p>
            <a:pPr marL="0" indent="0">
              <a:buNone/>
            </a:pPr>
            <a:endParaRPr lang="en-US" altLang="zh-CN" dirty="0"/>
          </a:p>
          <a:p>
            <a:endParaRPr lang="en-US" altLang="zh-CN" dirty="0"/>
          </a:p>
          <a:p>
            <a:endParaRPr lang="en-US" altLang="zh-CN" dirty="0"/>
          </a:p>
        </p:txBody>
      </p:sp>
      <p:sp>
        <p:nvSpPr>
          <p:cNvPr id="2" name="矩形 1"/>
          <p:cNvSpPr/>
          <p:nvPr/>
        </p:nvSpPr>
        <p:spPr>
          <a:xfrm>
            <a:off x="4468495" y="3155950"/>
            <a:ext cx="3128010" cy="162242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l"/>
            <a:r>
              <a:rPr lang="en-US" altLang="zh-CN"/>
              <a:t>answer</a:t>
            </a:r>
            <a:r>
              <a:rPr lang="zh-CN" altLang="en-US"/>
              <a:t>：</a:t>
            </a:r>
            <a:endParaRPr lang="zh-CN" altLang="en-US"/>
          </a:p>
          <a:p>
            <a:pPr algn="l"/>
            <a:r>
              <a:rPr lang="en-US" altLang="zh-CN"/>
              <a:t>(1)(10)</a:t>
            </a:r>
            <a:r>
              <a:rPr lang="en-US" altLang="zh-CN" baseline="-25000"/>
              <a:t>2</a:t>
            </a:r>
            <a:endParaRPr lang="en-US" altLang="zh-CN"/>
          </a:p>
          <a:p>
            <a:pPr algn="l"/>
            <a:r>
              <a:rPr lang="en-US" altLang="zh-CN"/>
              <a:t>(2)(1001)</a:t>
            </a:r>
            <a:r>
              <a:rPr lang="en-US" altLang="zh-CN" baseline="-25000"/>
              <a:t>2</a:t>
            </a:r>
            <a:endParaRPr lang="en-US" altLang="zh-CN" baseline="-25000"/>
          </a:p>
          <a:p>
            <a:pPr algn="l"/>
            <a:r>
              <a:rPr lang="en-US" altLang="zh-CN"/>
              <a:t>(3)(1011101)</a:t>
            </a:r>
            <a:r>
              <a:rPr lang="en-US" altLang="zh-CN" baseline="-25000"/>
              <a:t>2</a:t>
            </a:r>
            <a:endParaRPr lang="en-US" altLang="zh-CN" baseline="-25000"/>
          </a:p>
          <a:p>
            <a:pPr algn="l"/>
            <a:endParaRPr lang="en-US" altLang="zh-CN" baseline="-25000"/>
          </a:p>
        </p:txBody>
      </p:sp>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3"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endParaRPr lang="zh-CN" altLang="en-US" dirty="0"/>
          </a:p>
        </p:txBody>
      </p:sp>
      <p:sp>
        <p:nvSpPr>
          <p:cNvPr id="3" name="文本框 2"/>
          <p:cNvSpPr txBox="1"/>
          <p:nvPr/>
        </p:nvSpPr>
        <p:spPr>
          <a:xfrm>
            <a:off x="916305" y="2614295"/>
            <a:ext cx="7713980" cy="383603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“乘</a:t>
            </a:r>
            <a:r>
              <a:rPr lang="en-US" altLang="zh-CN" dirty="0"/>
              <a:t>R</a:t>
            </a:r>
            <a:r>
              <a:rPr lang="zh-CN" altLang="en-US" dirty="0"/>
              <a:t>取整”法</a:t>
            </a:r>
            <a:endParaRPr lang="en-US" altLang="zh-CN" dirty="0"/>
          </a:p>
          <a:p>
            <a:r>
              <a:rPr lang="zh-CN" altLang="en-US" dirty="0"/>
              <a:t>原理：可将某十进制小数用</a:t>
            </a:r>
            <a:r>
              <a:rPr lang="en-US" altLang="zh-CN" dirty="0"/>
              <a:t>R</a:t>
            </a:r>
            <a:r>
              <a:rPr lang="zh-CN" altLang="en-US" dirty="0"/>
              <a:t>进制数表示：</a:t>
            </a:r>
            <a:endParaRPr lang="zh-CN" altLang="en-US" dirty="0"/>
          </a:p>
          <a:p>
            <a:pPr marL="0" indent="0">
              <a:buNone/>
            </a:pPr>
            <a:r>
              <a:rPr lang="zh-CN" altLang="en-US" dirty="0"/>
              <a:t>等式两边乘以</a:t>
            </a:r>
            <a:r>
              <a:rPr lang="en-US" altLang="zh-CN" dirty="0"/>
              <a:t>R</a:t>
            </a:r>
            <a:r>
              <a:rPr lang="zh-CN" altLang="en-US" dirty="0"/>
              <a:t>得到</a:t>
            </a:r>
            <a:endParaRPr lang="zh-CN" altLang="en-US" dirty="0"/>
          </a:p>
          <a:p>
            <a:pPr marL="0" indent="0">
              <a:buNone/>
            </a:pPr>
            <a:r>
              <a:rPr lang="en-US" altLang="zh-CN" dirty="0"/>
              <a:t>X</a:t>
            </a:r>
            <a:r>
              <a:rPr lang="en-US" altLang="zh-CN" baseline="-25000" dirty="0"/>
              <a:t>-1</a:t>
            </a:r>
            <a:r>
              <a:rPr lang="zh-CN" altLang="en-US" dirty="0"/>
              <a:t>是整数部分，即</a:t>
            </a:r>
            <a:r>
              <a:rPr lang="en-US" altLang="zh-CN" dirty="0"/>
              <a:t>R</a:t>
            </a:r>
            <a:r>
              <a:rPr lang="zh-CN" altLang="en-US" dirty="0"/>
              <a:t>进制小数点后第一</a:t>
            </a:r>
            <a:r>
              <a:rPr lang="zh-CN" altLang="en-US" dirty="0"/>
              <a:t>位，</a:t>
            </a:r>
            <a:r>
              <a:rPr lang="en-US" altLang="zh-CN" dirty="0"/>
              <a:t>F</a:t>
            </a:r>
            <a:r>
              <a:rPr lang="en-US" altLang="zh-CN" baseline="-25000" dirty="0"/>
              <a:t>1</a:t>
            </a:r>
            <a:r>
              <a:rPr lang="zh-CN" altLang="en-US" dirty="0"/>
              <a:t>是小数部分，小数部分再乘以</a:t>
            </a:r>
            <a:r>
              <a:rPr lang="en-US" altLang="zh-CN" dirty="0"/>
              <a:t>R</a:t>
            </a:r>
            <a:r>
              <a:rPr lang="zh-CN" altLang="en-US" dirty="0"/>
              <a:t>：</a:t>
            </a:r>
            <a:endParaRPr lang="zh-CN" altLang="en-US" dirty="0"/>
          </a:p>
          <a:p>
            <a:pPr marL="0" indent="0">
              <a:buNone/>
            </a:pPr>
            <a:r>
              <a:rPr lang="en-US" altLang="zh-CN" dirty="0"/>
              <a:t>X-2</a:t>
            </a:r>
            <a:r>
              <a:rPr lang="zh-CN" altLang="en-US" dirty="0"/>
              <a:t>是整数部分，即</a:t>
            </a:r>
            <a:r>
              <a:rPr lang="en-US" altLang="zh-CN" dirty="0"/>
              <a:t>R</a:t>
            </a:r>
            <a:r>
              <a:rPr lang="zh-CN" altLang="en-US" dirty="0"/>
              <a:t>进制小数点后第二位。依次乘下去，直到小数部分为</a:t>
            </a:r>
            <a:r>
              <a:rPr lang="en-US" altLang="zh-CN" dirty="0"/>
              <a:t>0</a:t>
            </a:r>
            <a:r>
              <a:rPr lang="zh-CN" altLang="en-US" dirty="0"/>
              <a:t>或达到所要求的精度为止（小数部分可能永不为</a:t>
            </a:r>
            <a:r>
              <a:rPr lang="en-US" altLang="zh-CN" dirty="0"/>
              <a:t>0</a:t>
            </a:r>
            <a:r>
              <a:rPr lang="zh-CN" altLang="en-US" dirty="0"/>
              <a:t>）。</a:t>
            </a:r>
            <a:endParaRPr lang="zh-CN" altLang="en-US" dirty="0"/>
          </a:p>
        </p:txBody>
      </p:sp>
      <p:graphicFrame>
        <p:nvGraphicFramePr>
          <p:cNvPr id="2" name="对象 1">
            <a:hlinkClick r:id="" action="ppaction://ole?verb="/>
          </p:cNvPr>
          <p:cNvGraphicFramePr>
            <a:graphicFrameLocks noChangeAspect="1"/>
          </p:cNvGraphicFramePr>
          <p:nvPr/>
        </p:nvGraphicFramePr>
        <p:xfrm>
          <a:off x="5908675" y="3314700"/>
          <a:ext cx="2487930" cy="488315"/>
        </p:xfrm>
        <a:graphic>
          <a:graphicData uri="http://schemas.openxmlformats.org/presentationml/2006/ole">
            <mc:AlternateContent xmlns:mc="http://schemas.openxmlformats.org/markup-compatibility/2006">
              <mc:Choice xmlns:v="urn:schemas-microsoft-com:vml" Requires="v">
                <p:oleObj spid="_x0000_s1025" name="" r:id="rId1" imgW="2005965" imgH="393700" progId="Equation.KSEE3">
                  <p:embed/>
                </p:oleObj>
              </mc:Choice>
              <mc:Fallback>
                <p:oleObj name="" r:id="rId1" imgW="2005965" imgH="393700" progId="Equation.KSEE3">
                  <p:embed/>
                  <p:pic>
                    <p:nvPicPr>
                      <p:cNvPr id="0" name="图片 1024"/>
                      <p:cNvPicPr/>
                      <p:nvPr/>
                    </p:nvPicPr>
                    <p:blipFill>
                      <a:blip r:embed="rId2"/>
                      <a:stretch>
                        <a:fillRect/>
                      </a:stretch>
                    </p:blipFill>
                    <p:spPr>
                      <a:xfrm>
                        <a:off x="5908675" y="3314700"/>
                        <a:ext cx="2487930" cy="488315"/>
                      </a:xfrm>
                      <a:prstGeom prst="rect">
                        <a:avLst/>
                      </a:prstGeom>
                    </p:spPr>
                  </p:pic>
                </p:oleObj>
              </mc:Fallback>
            </mc:AlternateContent>
          </a:graphicData>
        </a:graphic>
      </p:graphicFrame>
      <p:graphicFrame>
        <p:nvGraphicFramePr>
          <p:cNvPr id="4" name="对象 3">
            <a:hlinkClick r:id="" action="ppaction://ole?verb="/>
          </p:cNvPr>
          <p:cNvGraphicFramePr>
            <a:graphicFrameLocks noChangeAspect="1"/>
          </p:cNvGraphicFramePr>
          <p:nvPr/>
        </p:nvGraphicFramePr>
        <p:xfrm>
          <a:off x="3300095" y="3895725"/>
          <a:ext cx="3744595" cy="500380"/>
        </p:xfrm>
        <a:graphic>
          <a:graphicData uri="http://schemas.openxmlformats.org/presentationml/2006/ole">
            <mc:AlternateContent xmlns:mc="http://schemas.openxmlformats.org/markup-compatibility/2006">
              <mc:Choice xmlns:v="urn:schemas-microsoft-com:vml" Requires="v">
                <p:oleObj spid="_x0000_s1026" name="" r:id="rId3" imgW="2946400" imgH="393700" progId="Equation.KSEE3">
                  <p:embed/>
                </p:oleObj>
              </mc:Choice>
              <mc:Fallback>
                <p:oleObj name="" r:id="rId3" imgW="2946400" imgH="393700" progId="Equation.KSEE3">
                  <p:embed/>
                  <p:pic>
                    <p:nvPicPr>
                      <p:cNvPr id="0" name="图片 1025"/>
                      <p:cNvPicPr/>
                      <p:nvPr/>
                    </p:nvPicPr>
                    <p:blipFill>
                      <a:blip r:embed="rId4"/>
                      <a:stretch>
                        <a:fillRect/>
                      </a:stretch>
                    </p:blipFill>
                    <p:spPr>
                      <a:xfrm>
                        <a:off x="3300095" y="3895725"/>
                        <a:ext cx="3744595" cy="500380"/>
                      </a:xfrm>
                      <a:prstGeom prst="rect">
                        <a:avLst/>
                      </a:prstGeom>
                    </p:spPr>
                  </p:pic>
                </p:oleObj>
              </mc:Fallback>
            </mc:AlternateContent>
          </a:graphicData>
        </a:graphic>
      </p:graphicFrame>
      <p:graphicFrame>
        <p:nvGraphicFramePr>
          <p:cNvPr id="5" name="对象 4">
            <a:hlinkClick r:id="" action="ppaction://ole?verb="/>
          </p:cNvPr>
          <p:cNvGraphicFramePr>
            <a:graphicFrameLocks noChangeAspect="1"/>
          </p:cNvGraphicFramePr>
          <p:nvPr/>
        </p:nvGraphicFramePr>
        <p:xfrm>
          <a:off x="2301875" y="4928870"/>
          <a:ext cx="3874135" cy="500380"/>
        </p:xfrm>
        <a:graphic>
          <a:graphicData uri="http://schemas.openxmlformats.org/presentationml/2006/ole">
            <mc:AlternateContent xmlns:mc="http://schemas.openxmlformats.org/markup-compatibility/2006">
              <mc:Choice xmlns:v="urn:schemas-microsoft-com:vml" Requires="v">
                <p:oleObj spid="_x0000_s6" name="" r:id="rId5" imgW="3048000" imgH="393700" progId="Equation.KSEE3">
                  <p:embed/>
                </p:oleObj>
              </mc:Choice>
              <mc:Fallback>
                <p:oleObj name="" r:id="rId5" imgW="3048000" imgH="393700" progId="Equation.KSEE3">
                  <p:embed/>
                  <p:pic>
                    <p:nvPicPr>
                      <p:cNvPr id="0" name="图片 1025"/>
                      <p:cNvPicPr/>
                      <p:nvPr/>
                    </p:nvPicPr>
                    <p:blipFill>
                      <a:blip r:embed="rId6"/>
                      <a:stretch>
                        <a:fillRect/>
                      </a:stretch>
                    </p:blipFill>
                    <p:spPr>
                      <a:xfrm>
                        <a:off x="2301875" y="4928870"/>
                        <a:ext cx="3874135" cy="500380"/>
                      </a:xfrm>
                      <a:prstGeom prst="rect">
                        <a:avLst/>
                      </a:prstGeom>
                    </p:spPr>
                  </p:pic>
                </p:oleObj>
              </mc:Fallback>
            </mc:AlternateContent>
          </a:graphicData>
        </a:graphic>
      </p:graphicFrame>
      <p:sp>
        <p:nvSpPr>
          <p:cNvPr id="7" name="灯片编号占位符 6"/>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endParaRPr lang="zh-CN" altLang="en-US" dirty="0"/>
          </a:p>
        </p:txBody>
      </p:sp>
      <p:sp>
        <p:nvSpPr>
          <p:cNvPr id="3" name="文本框 2"/>
          <p:cNvSpPr txBox="1"/>
          <p:nvPr/>
        </p:nvSpPr>
        <p:spPr>
          <a:xfrm>
            <a:off x="916160" y="2614445"/>
            <a:ext cx="7288165" cy="29127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例题：将</a:t>
            </a:r>
            <a:r>
              <a:rPr lang="en-US" altLang="zh-CN" dirty="0"/>
              <a:t>0.3125</a:t>
            </a:r>
            <a:r>
              <a:rPr lang="en-US" altLang="zh-CN" baseline="-25000" dirty="0"/>
              <a:t>10</a:t>
            </a:r>
            <a:r>
              <a:rPr lang="zh-CN" altLang="en-US" dirty="0"/>
              <a:t>转换成二进制数</a:t>
            </a:r>
            <a:endParaRPr lang="en-US" altLang="zh-CN" dirty="0"/>
          </a:p>
          <a:p>
            <a:pPr marL="0" indent="0">
              <a:buNone/>
            </a:pPr>
            <a:endParaRPr lang="en-US" altLang="zh-CN" dirty="0"/>
          </a:p>
          <a:p>
            <a:endParaRPr lang="en-US" altLang="zh-CN" dirty="0"/>
          </a:p>
          <a:p>
            <a:pPr marL="0" indent="0">
              <a:buNone/>
            </a:pPr>
            <a:endParaRPr lang="zh-CN" altLang="en-US" dirty="0"/>
          </a:p>
          <a:p>
            <a:pPr marL="0" indent="0">
              <a:buNone/>
            </a:pPr>
            <a:r>
              <a:rPr lang="zh-CN" altLang="en-US" dirty="0"/>
              <a:t>所以</a:t>
            </a:r>
            <a:r>
              <a:rPr lang="en-US" altLang="zh-CN" dirty="0"/>
              <a:t>,(0.3125)</a:t>
            </a:r>
            <a:r>
              <a:rPr lang="en-US" altLang="zh-CN" baseline="-25000" dirty="0"/>
              <a:t>10</a:t>
            </a:r>
            <a:r>
              <a:rPr lang="en-US" altLang="zh-CN" dirty="0"/>
              <a:t>=(0.0101)</a:t>
            </a:r>
            <a:r>
              <a:rPr lang="en-US" altLang="zh-CN" baseline="-25000" dirty="0"/>
              <a:t>2</a:t>
            </a:r>
            <a:endParaRPr lang="en-US" altLang="zh-CN" baseline="-25000" dirty="0"/>
          </a:p>
        </p:txBody>
      </p:sp>
      <p:pic>
        <p:nvPicPr>
          <p:cNvPr id="2" name="图片 1"/>
          <p:cNvPicPr>
            <a:picLocks noChangeAspect="1"/>
          </p:cNvPicPr>
          <p:nvPr/>
        </p:nvPicPr>
        <p:blipFill>
          <a:blip r:embed="rId1"/>
          <a:stretch>
            <a:fillRect/>
          </a:stretch>
        </p:blipFill>
        <p:spPr>
          <a:xfrm>
            <a:off x="916305" y="3179445"/>
            <a:ext cx="2480310" cy="1791970"/>
          </a:xfrm>
          <a:prstGeom prst="rect">
            <a:avLst/>
          </a:prstGeom>
        </p:spPr>
      </p:pic>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203582" y="1843279"/>
            <a:ext cx="4650633"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）十进制</a:t>
            </a:r>
            <a:r>
              <a:rPr lang="en-US" altLang="zh-CN" dirty="0"/>
              <a:t>-&gt;R</a:t>
            </a:r>
            <a:r>
              <a:rPr lang="zh-CN" altLang="en-US" dirty="0"/>
              <a:t>进制：小数部分</a:t>
            </a:r>
            <a:endParaRPr lang="zh-CN" altLang="en-US" dirty="0"/>
          </a:p>
        </p:txBody>
      </p:sp>
      <p:sp>
        <p:nvSpPr>
          <p:cNvPr id="3" name="文本框 2"/>
          <p:cNvSpPr txBox="1"/>
          <p:nvPr/>
        </p:nvSpPr>
        <p:spPr>
          <a:xfrm>
            <a:off x="916160" y="2614445"/>
            <a:ext cx="7288165" cy="173291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练习题：将</a:t>
            </a:r>
            <a:r>
              <a:rPr lang="en-US" altLang="zh-CN" dirty="0"/>
              <a:t>(68.3125)</a:t>
            </a:r>
            <a:r>
              <a:rPr lang="en-US" altLang="zh-CN" baseline="-25000" dirty="0"/>
              <a:t>10</a:t>
            </a:r>
            <a:r>
              <a:rPr lang="zh-CN" altLang="en-US" dirty="0"/>
              <a:t>转为二进制数</a:t>
            </a:r>
            <a:endParaRPr lang="en-US" altLang="zh-CN" dirty="0"/>
          </a:p>
          <a:p>
            <a:pPr marL="0" indent="0">
              <a:buNone/>
            </a:pPr>
            <a:r>
              <a:rPr lang="zh-CN" altLang="en-US" dirty="0"/>
              <a:t>提示：可分别进行整数部分和小数部分的转换，然后再拼一起</a:t>
            </a:r>
            <a:endParaRPr lang="en-US" altLang="zh-CN" dirty="0"/>
          </a:p>
          <a:p>
            <a:endParaRPr lang="en-US" altLang="zh-CN" dirty="0"/>
          </a:p>
        </p:txBody>
      </p:sp>
      <p:sp>
        <p:nvSpPr>
          <p:cNvPr id="2" name="矩形 1"/>
          <p:cNvSpPr/>
          <p:nvPr/>
        </p:nvSpPr>
        <p:spPr>
          <a:xfrm>
            <a:off x="1022350" y="4014470"/>
            <a:ext cx="3128010" cy="100139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l"/>
            <a:r>
              <a:rPr lang="en-US" altLang="zh-CN"/>
              <a:t>answer:(1000100.0101)</a:t>
            </a:r>
            <a:r>
              <a:rPr lang="en-US" altLang="zh-CN" baseline="-25000"/>
              <a:t>2</a:t>
            </a:r>
            <a:endParaRPr lang="zh-CN" altLang="en-US"/>
          </a:p>
          <a:p>
            <a:pPr algn="l"/>
            <a:endParaRPr lang="en-US" altLang="zh-CN" baseline="-25000"/>
          </a:p>
        </p:txBody>
      </p:sp>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187555" y="1843279"/>
            <a:ext cx="468269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3</a:t>
            </a:r>
            <a:r>
              <a:rPr lang="zh-CN" altLang="en-US" dirty="0"/>
              <a:t>）二、八、十六进制相互转换</a:t>
            </a:r>
            <a:endParaRPr lang="zh-CN" altLang="en-US" dirty="0"/>
          </a:p>
        </p:txBody>
      </p:sp>
      <p:sp>
        <p:nvSpPr>
          <p:cNvPr id="14" name="文本框 13"/>
          <p:cNvSpPr txBox="1"/>
          <p:nvPr/>
        </p:nvSpPr>
        <p:spPr>
          <a:xfrm>
            <a:off x="559983" y="2614445"/>
            <a:ext cx="8405813" cy="3522887"/>
          </a:xfrm>
          <a:prstGeom prst="rect">
            <a:avLst/>
          </a:prstGeom>
        </p:spPr>
        <p:txBody>
          <a:bodyPr vert="horz" wrap="square" lIns="91440" tIns="45720" rIns="91440" bIns="45720" rtlCol="0">
            <a:spAutoFit/>
          </a:bodyPr>
          <a:lstStyle>
            <a:defPPr>
              <a:defRPr lang="en-US"/>
            </a:defPPr>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每位八进制数相当于三位二进制数</a:t>
            </a:r>
            <a:endParaRPr lang="zh-CN" altLang="en-US" dirty="0"/>
          </a:p>
          <a:p>
            <a:r>
              <a:rPr lang="zh-CN" altLang="en-US" dirty="0"/>
              <a:t>每位十六进制数相当于四位二进制数</a:t>
            </a:r>
            <a:endParaRPr lang="en-US" altLang="zh-CN" dirty="0"/>
          </a:p>
          <a:p>
            <a:pPr marL="0" indent="0">
              <a:buNone/>
            </a:pPr>
            <a:r>
              <a:rPr lang="zh-CN" altLang="en-US" dirty="0"/>
              <a:t>例如：</a:t>
            </a:r>
            <a:endParaRPr lang="zh-CN" altLang="en-US" dirty="0"/>
          </a:p>
          <a:p>
            <a:pPr lvl="1">
              <a:lnSpc>
                <a:spcPct val="150000"/>
              </a:lnSpc>
            </a:pPr>
            <a:r>
              <a:rPr lang="en-US" altLang="zh-CN" dirty="0">
                <a:latin typeface="微软雅黑" panose="020B0503020204020204" pitchFamily="34" charset="-122"/>
                <a:ea typeface="微软雅黑" panose="020B0503020204020204" pitchFamily="34" charset="-122"/>
              </a:rPr>
              <a:t>(1011010.10)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=(001 011 010 .100)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=(132.4)</a:t>
            </a:r>
            <a:r>
              <a:rPr lang="en-US" altLang="zh-CN" baseline="-25000" dirty="0">
                <a:latin typeface="微软雅黑" panose="020B0503020204020204" pitchFamily="34" charset="-122"/>
                <a:ea typeface="微软雅黑" panose="020B0503020204020204" pitchFamily="34" charset="-122"/>
              </a:rPr>
              <a:t>8</a:t>
            </a:r>
            <a:endParaRPr lang="en-US" altLang="zh-CN" baseline="-250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(1011010.10)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=(0101 1010 .1000)</a:t>
            </a:r>
            <a:r>
              <a:rPr lang="en-US" altLang="zh-CN" baseline="-25000" dirty="0">
                <a:latin typeface="微软雅黑" panose="020B0503020204020204" pitchFamily="34" charset="-122"/>
                <a:ea typeface="微软雅黑" panose="020B0503020204020204" pitchFamily="34" charset="-122"/>
              </a:rPr>
              <a:t>2</a:t>
            </a:r>
            <a:r>
              <a:rPr lang="en-US" altLang="zh-CN" dirty="0">
                <a:latin typeface="微软雅黑" panose="020B0503020204020204" pitchFamily="34" charset="-122"/>
                <a:ea typeface="微软雅黑" panose="020B0503020204020204" pitchFamily="34" charset="-122"/>
              </a:rPr>
              <a:t>=(5A.8)</a:t>
            </a:r>
            <a:r>
              <a:rPr lang="en-US" altLang="zh-CN" baseline="-25000" dirty="0">
                <a:latin typeface="微软雅黑" panose="020B0503020204020204" pitchFamily="34" charset="-122"/>
                <a:ea typeface="微软雅黑" panose="020B0503020204020204" pitchFamily="34" charset="-122"/>
              </a:rPr>
              <a:t>16</a:t>
            </a:r>
            <a:endParaRPr lang="en-US" altLang="zh-CN" baseline="-25000"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(F7)</a:t>
            </a:r>
            <a:r>
              <a:rPr lang="en-US" altLang="zh-CN" baseline="-25000" dirty="0">
                <a:latin typeface="微软雅黑" panose="020B0503020204020204" pitchFamily="34" charset="-122"/>
                <a:ea typeface="微软雅黑" panose="020B0503020204020204" pitchFamily="34" charset="-122"/>
              </a:rPr>
              <a:t>16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(1111 0111)</a:t>
            </a:r>
            <a:r>
              <a:rPr lang="en-US" altLang="zh-CN" baseline="-25000"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(11110111)</a:t>
            </a:r>
            <a:r>
              <a:rPr lang="en-US" altLang="zh-CN" baseline="-25000" dirty="0">
                <a:latin typeface="微软雅黑" panose="020B0503020204020204" pitchFamily="34" charset="-122"/>
                <a:ea typeface="微软雅黑" panose="020B0503020204020204" pitchFamily="34" charset="-122"/>
              </a:rPr>
              <a:t>2</a:t>
            </a:r>
            <a:endParaRPr lang="en-US" altLang="zh-CN" baseline="-250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29" name="Rectangle 2"/>
          <p:cNvSpPr txBox="1">
            <a:spLocks noChangeArrowheads="1"/>
          </p:cNvSpPr>
          <p:nvPr/>
        </p:nvSpPr>
        <p:spPr>
          <a:xfrm>
            <a:off x="2413529" y="979381"/>
            <a:ext cx="469872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a:solidFill>
                  <a:srgbClr val="1F4E79"/>
                </a:solidFill>
                <a:latin typeface="微软雅黑" panose="020B0503020204020204" pitchFamily="34" charset="-122"/>
                <a:ea typeface="微软雅黑" panose="020B0503020204020204" pitchFamily="34" charset="-122"/>
                <a:cs typeface="+mn-cs"/>
              </a:rPr>
              <a:t>不同进位计数制间的转换</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862714" y="2614445"/>
            <a:ext cx="7288165" cy="29127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练习题：</a:t>
            </a:r>
            <a:endParaRPr lang="zh-CN" altLang="en-US" dirty="0"/>
          </a:p>
          <a:p>
            <a:pPr marL="0" indent="0">
              <a:buNone/>
            </a:pPr>
            <a:r>
              <a:rPr lang="zh-CN" altLang="en-US" dirty="0"/>
              <a:t>（</a:t>
            </a:r>
            <a:r>
              <a:rPr lang="en-US" altLang="zh-CN" dirty="0"/>
              <a:t>1</a:t>
            </a:r>
            <a:r>
              <a:rPr lang="zh-CN" altLang="en-US" dirty="0"/>
              <a:t>）</a:t>
            </a:r>
            <a:r>
              <a:rPr lang="en-US" altLang="zh-CN" dirty="0"/>
              <a:t>(1000100)</a:t>
            </a:r>
            <a:r>
              <a:rPr lang="en-US" altLang="zh-CN" baseline="-25000" dirty="0"/>
              <a:t>2</a:t>
            </a:r>
            <a:r>
              <a:rPr lang="zh-CN" altLang="en-US" dirty="0">
                <a:sym typeface="+mn-ea"/>
              </a:rPr>
              <a:t>转为八进制</a:t>
            </a:r>
            <a:endParaRPr lang="zh-CN" altLang="en-US" dirty="0">
              <a:sym typeface="+mn-ea"/>
            </a:endParaRPr>
          </a:p>
          <a:p>
            <a:pPr marL="0" indent="0">
              <a:buNone/>
            </a:pPr>
            <a:r>
              <a:rPr lang="en-US" altLang="zh-CN" dirty="0"/>
              <a:t>  (2)  (1000100)</a:t>
            </a:r>
            <a:r>
              <a:rPr lang="en-US" altLang="zh-CN" baseline="-25000" dirty="0"/>
              <a:t>2</a:t>
            </a:r>
            <a:r>
              <a:rPr lang="zh-CN" altLang="en-US" dirty="0">
                <a:sym typeface="+mn-ea"/>
              </a:rPr>
              <a:t>转为</a:t>
            </a:r>
            <a:r>
              <a:rPr lang="zh-CN" altLang="en-US" dirty="0">
                <a:sym typeface="+mn-ea"/>
              </a:rPr>
              <a:t>十六进制</a:t>
            </a:r>
            <a:endParaRPr lang="en-US" altLang="zh-CN" baseline="-25000" dirty="0"/>
          </a:p>
          <a:p>
            <a:pPr marL="0" indent="0">
              <a:buNone/>
            </a:pPr>
            <a:r>
              <a:rPr lang="en-US" altLang="zh-CN" dirty="0"/>
              <a:t>  (3)  (2D7F)</a:t>
            </a:r>
            <a:r>
              <a:rPr lang="en-US" altLang="zh-CN" baseline="-25000" dirty="0"/>
              <a:t>16</a:t>
            </a:r>
            <a:r>
              <a:rPr lang="zh-CN" altLang="en-US" dirty="0"/>
              <a:t>转为二进制</a:t>
            </a:r>
            <a:endParaRPr lang="en-US" altLang="zh-CN" dirty="0"/>
          </a:p>
          <a:p>
            <a:endParaRPr lang="en-US" altLang="zh-CN" dirty="0"/>
          </a:p>
        </p:txBody>
      </p:sp>
      <p:sp>
        <p:nvSpPr>
          <p:cNvPr id="13" name="Rectangle 2"/>
          <p:cNvSpPr txBox="1">
            <a:spLocks noChangeArrowheads="1"/>
          </p:cNvSpPr>
          <p:nvPr/>
        </p:nvSpPr>
        <p:spPr>
          <a:xfrm>
            <a:off x="187555" y="1843279"/>
            <a:ext cx="4682692"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3</a:t>
            </a:r>
            <a:r>
              <a:rPr lang="zh-CN" altLang="en-US" dirty="0"/>
              <a:t>）二、八、十六进制相互转换</a:t>
            </a:r>
            <a:endParaRPr lang="zh-CN" altLang="en-US" dirty="0"/>
          </a:p>
        </p:txBody>
      </p:sp>
      <p:sp>
        <p:nvSpPr>
          <p:cNvPr id="2" name="矩形 1"/>
          <p:cNvSpPr/>
          <p:nvPr/>
        </p:nvSpPr>
        <p:spPr>
          <a:xfrm>
            <a:off x="4870450" y="3375660"/>
            <a:ext cx="3128010" cy="165862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l"/>
            <a:endParaRPr lang="en-US" altLang="zh-CN"/>
          </a:p>
          <a:p>
            <a:pPr algn="l" fontAlgn="auto">
              <a:lnSpc>
                <a:spcPct val="150000"/>
              </a:lnSpc>
            </a:pPr>
            <a:r>
              <a:rPr lang="en-US" altLang="zh-CN"/>
              <a:t>answer</a:t>
            </a:r>
            <a:r>
              <a:rPr lang="zh-CN" altLang="en-US"/>
              <a:t>：</a:t>
            </a:r>
            <a:endParaRPr lang="zh-CN" altLang="en-US"/>
          </a:p>
          <a:p>
            <a:pPr algn="l" fontAlgn="auto">
              <a:lnSpc>
                <a:spcPct val="150000"/>
              </a:lnSpc>
            </a:pPr>
            <a:r>
              <a:rPr lang="en-US" altLang="zh-CN"/>
              <a:t>(1)(104)</a:t>
            </a:r>
            <a:r>
              <a:rPr lang="en-US" altLang="zh-CN" baseline="-25000"/>
              <a:t>8</a:t>
            </a:r>
            <a:endParaRPr lang="en-US" altLang="zh-CN"/>
          </a:p>
          <a:p>
            <a:pPr algn="l" fontAlgn="auto">
              <a:lnSpc>
                <a:spcPct val="150000"/>
              </a:lnSpc>
            </a:pPr>
            <a:r>
              <a:rPr lang="en-US" altLang="zh-CN"/>
              <a:t>(2)(44)</a:t>
            </a:r>
            <a:r>
              <a:rPr lang="en-US" altLang="zh-CN" baseline="-25000"/>
              <a:t>16</a:t>
            </a:r>
            <a:endParaRPr lang="en-US" altLang="zh-CN" baseline="-25000"/>
          </a:p>
          <a:p>
            <a:pPr algn="l" fontAlgn="auto">
              <a:lnSpc>
                <a:spcPct val="150000"/>
              </a:lnSpc>
            </a:pPr>
            <a:r>
              <a:rPr lang="en-US" altLang="zh-CN"/>
              <a:t>(3)(0010 1101 0111 1111)</a:t>
            </a:r>
            <a:r>
              <a:rPr lang="en-US" altLang="zh-CN" baseline="-25000"/>
              <a:t>2</a:t>
            </a:r>
            <a:endParaRPr lang="en-US" altLang="zh-CN" baseline="-25000"/>
          </a:p>
          <a:p>
            <a:pPr algn="l"/>
            <a:endParaRPr lang="en-US" altLang="zh-CN" baseline="-25000"/>
          </a:p>
        </p:txBody>
      </p:sp>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a:xfrm>
            <a:off x="628650" y="1750547"/>
            <a:ext cx="7886700" cy="4351338"/>
          </a:xfrm>
        </p:spPr>
        <p:txBody>
          <a:bodyPr>
            <a:normAutofit lnSpcReduction="10000"/>
          </a:bodyPr>
          <a:lstStyle/>
          <a:p>
            <a:pPr eaLnBrk="1" hangingPunct="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(bit)</a:t>
            </a:r>
            <a:r>
              <a:rPr lang="zh-CN" altLang="en-US" dirty="0">
                <a:latin typeface="微软雅黑" panose="020B0503020204020204" pitchFamily="34" charset="-122"/>
                <a:ea typeface="微软雅黑" panose="020B0503020204020204" pitchFamily="34" charset="-122"/>
              </a:rPr>
              <a:t>：度量数据的最小单位，表示一位二进制信息。</a:t>
            </a:r>
            <a:endParaRPr lang="zh-CN" altLang="en-US"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dirty="0">
                <a:latin typeface="微软雅黑" panose="020B0503020204020204" pitchFamily="34" charset="-122"/>
                <a:ea typeface="微软雅黑" panose="020B0503020204020204" pitchFamily="34" charset="-122"/>
              </a:rPr>
              <a:t>字节</a:t>
            </a:r>
            <a:r>
              <a:rPr lang="en-US" altLang="zh-CN" dirty="0">
                <a:latin typeface="微软雅黑" panose="020B0503020204020204" pitchFamily="34" charset="-122"/>
                <a:ea typeface="微软雅黑" panose="020B0503020204020204" pitchFamily="34" charset="-122"/>
              </a:rPr>
              <a:t>(byte)</a:t>
            </a:r>
            <a:r>
              <a:rPr lang="zh-CN" altLang="en-US" dirty="0">
                <a:latin typeface="微软雅黑" panose="020B0503020204020204" pitchFamily="34" charset="-122"/>
                <a:ea typeface="微软雅黑" panose="020B0503020204020204" pitchFamily="34" charset="-122"/>
              </a:rPr>
              <a:t>：由八位二进制数字组成</a:t>
            </a:r>
            <a:r>
              <a:rPr lang="en-US" altLang="zh-CN" dirty="0">
                <a:latin typeface="微软雅黑" panose="020B0503020204020204" pitchFamily="34" charset="-122"/>
                <a:ea typeface="微软雅黑" panose="020B0503020204020204" pitchFamily="34" charset="-122"/>
              </a:rPr>
              <a:t>(1 byte = 8 bit)</a:t>
            </a:r>
            <a:r>
              <a:rPr lang="zh-CN" altLang="en-US" dirty="0">
                <a:latin typeface="微软雅黑" panose="020B0503020204020204" pitchFamily="34" charset="-122"/>
                <a:ea typeface="微软雅黑" panose="020B0503020204020204" pitchFamily="34" charset="-122"/>
              </a:rPr>
              <a:t>，简称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dirty="0">
                <a:latin typeface="微软雅黑" panose="020B0503020204020204" pitchFamily="34" charset="-122"/>
                <a:ea typeface="微软雅黑" panose="020B0503020204020204" pitchFamily="34" charset="-122"/>
              </a:rPr>
              <a:t>K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KB = 1024 B</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dirty="0">
                <a:latin typeface="微软雅黑" panose="020B0503020204020204" pitchFamily="34" charset="-122"/>
                <a:ea typeface="微软雅黑" panose="020B0503020204020204" pitchFamily="34" charset="-122"/>
              </a:rPr>
              <a:t>M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MB = 1024 KB</a:t>
            </a:r>
            <a:endParaRPr lang="en-US" altLang="zh-CN" dirty="0">
              <a:latin typeface="微软雅黑" panose="020B0503020204020204" pitchFamily="34" charset="-122"/>
              <a:ea typeface="微软雅黑" panose="020B0503020204020204" pitchFamily="34" charset="-122"/>
            </a:endParaRPr>
          </a:p>
          <a:p>
            <a:pPr lvl="1" eaLnBrk="1" hangingPunct="1">
              <a:lnSpc>
                <a:spcPct val="150000"/>
              </a:lnSpc>
            </a:pPr>
            <a:r>
              <a:rPr lang="en-US" altLang="zh-CN" dirty="0">
                <a:latin typeface="微软雅黑" panose="020B0503020204020204" pitchFamily="34" charset="-122"/>
                <a:ea typeface="微软雅黑" panose="020B0503020204020204" pitchFamily="34" charset="-122"/>
              </a:rPr>
              <a:t>G </a:t>
            </a:r>
            <a:r>
              <a:rPr lang="zh-CN" altLang="en-US" dirty="0">
                <a:latin typeface="微软雅黑" panose="020B0503020204020204" pitchFamily="34" charset="-122"/>
                <a:ea typeface="微软雅黑" panose="020B0503020204020204" pitchFamily="34" charset="-122"/>
              </a:rPr>
              <a:t>字节      </a:t>
            </a:r>
            <a:r>
              <a:rPr lang="en-US" altLang="zh-CN" dirty="0">
                <a:latin typeface="微软雅黑" panose="020B0503020204020204" pitchFamily="34" charset="-122"/>
                <a:ea typeface="微软雅黑" panose="020B0503020204020204" pitchFamily="34" charset="-122"/>
              </a:rPr>
              <a:t>1 GB = 1024 MB </a:t>
            </a:r>
            <a:endParaRPr lang="en-US" altLang="zh-CN" dirty="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628650" y="365125"/>
            <a:ext cx="7886700" cy="1325563"/>
          </a:xfrm>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8"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信息的存储单位</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箭头: 五边形 1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0.2 </a:t>
            </a:r>
            <a:r>
              <a:rPr lang="zh-CN" altLang="en-US" dirty="0"/>
              <a:t>课程安排</a:t>
            </a:r>
            <a:endParaRPr lang="zh-CN" altLang="en-US" dirty="0"/>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716802"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课程安排</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48" name="矩形 47"/>
          <p:cNvSpPr/>
          <p:nvPr/>
        </p:nvSpPr>
        <p:spPr>
          <a:xfrm>
            <a:off x="3877536" y="2038006"/>
            <a:ext cx="5128148" cy="3654334"/>
          </a:xfrm>
          <a:prstGeom prst="rect">
            <a:avLst/>
          </a:prstGeom>
        </p:spPr>
        <p:txBody>
          <a:bodyPr wrap="square">
            <a:spAutoFit/>
          </a:bodyPr>
          <a:lstStyle/>
          <a:p>
            <a:pPr marL="285750" indent="-285750">
              <a:lnSpc>
                <a:spcPct val="13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章</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1-3</a:t>
            </a:r>
            <a:r>
              <a:rPr lang="zh-CN" altLang="en-US" sz="2000" dirty="0">
                <a:latin typeface="微软雅黑" panose="020B0503020204020204" pitchFamily="34" charset="-122"/>
                <a:ea typeface="微软雅黑" panose="020B0503020204020204" pitchFamily="34" charset="-122"/>
              </a:rPr>
              <a:t>章：面向对象程序设计基础</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主讲人：田原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4-6</a:t>
            </a:r>
            <a:r>
              <a:rPr lang="zh-CN" altLang="en-US" sz="2000" dirty="0">
                <a:latin typeface="微软雅黑" panose="020B0503020204020204" pitchFamily="34" charset="-122"/>
                <a:ea typeface="微软雅黑" panose="020B0503020204020204" pitchFamily="34" charset="-122"/>
              </a:rPr>
              <a:t>章：基于对象的程序设计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主讲人：杨溪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7-9</a:t>
            </a:r>
            <a:r>
              <a:rPr lang="zh-CN" altLang="en-US" sz="2000" dirty="0">
                <a:latin typeface="微软雅黑" panose="020B0503020204020204" pitchFamily="34" charset="-122"/>
                <a:ea typeface="微软雅黑" panose="020B0503020204020204" pitchFamily="34" charset="-122"/>
              </a:rPr>
              <a:t>章：面向对象程序设计</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主讲人：马锐 副教授</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10-12</a:t>
            </a:r>
            <a:r>
              <a:rPr lang="zh-CN" altLang="en-US" sz="2000" dirty="0">
                <a:latin typeface="微软雅黑" panose="020B0503020204020204" pitchFamily="34" charset="-122"/>
                <a:ea typeface="微软雅黑" panose="020B0503020204020204" pitchFamily="34" charset="-122"/>
              </a:rPr>
              <a:t>章：面向对象程序设计扩展</a:t>
            </a:r>
            <a:endParaRPr lang="en-US" altLang="zh-CN" sz="2000" dirty="0">
              <a:latin typeface="微软雅黑" panose="020B0503020204020204" pitchFamily="34" charset="-122"/>
              <a:ea typeface="微软雅黑" panose="020B0503020204020204" pitchFamily="34" charset="-122"/>
            </a:endParaRPr>
          </a:p>
          <a:p>
            <a:pPr>
              <a:lnSpc>
                <a:spcPct val="13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主讲人：王琪 副教授</a:t>
            </a:r>
            <a:endParaRPr lang="en-US" altLang="zh-CN" sz="2000" dirty="0">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灯片编号占位符 1"/>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6" name="图片 5"/>
          <p:cNvPicPr>
            <a:picLocks noChangeAspect="1"/>
          </p:cNvPicPr>
          <p:nvPr/>
        </p:nvPicPr>
        <p:blipFill>
          <a:blip r:embed="rId1"/>
          <a:stretch>
            <a:fillRect/>
          </a:stretch>
        </p:blipFill>
        <p:spPr>
          <a:xfrm>
            <a:off x="615981" y="1888118"/>
            <a:ext cx="2853167" cy="3804222"/>
          </a:xfrm>
          <a:prstGeom prst="rect">
            <a:avLst/>
          </a:prstGeom>
        </p:spPr>
      </p:pic>
      <p:sp>
        <p:nvSpPr>
          <p:cNvPr id="16" name="文本框 15"/>
          <p:cNvSpPr txBox="1"/>
          <p:nvPr/>
        </p:nvSpPr>
        <p:spPr>
          <a:xfrm>
            <a:off x="3877536" y="5926980"/>
            <a:ext cx="4705350" cy="453457"/>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n"/>
              <a:defRPr sz="2000">
                <a:latin typeface="微软雅黑" panose="020B0503020204020204" pitchFamily="34" charset="-122"/>
                <a:ea typeface="微软雅黑" panose="020B0503020204020204" pitchFamily="34" charset="-122"/>
              </a:defRPr>
            </a:lvl1pPr>
          </a:lstStyle>
          <a:p>
            <a:r>
              <a:rPr lang="en-US" altLang="zh-CN" dirty="0"/>
              <a:t>48</a:t>
            </a:r>
            <a:r>
              <a:rPr lang="zh-CN" altLang="en-US"/>
              <a:t>课时 讲授</a:t>
            </a:r>
            <a:r>
              <a:rPr lang="en-US" altLang="zh-CN" dirty="0"/>
              <a:t>+32</a:t>
            </a:r>
            <a:r>
              <a:rPr lang="zh-CN" altLang="en-US" dirty="0"/>
              <a:t>课时 实验</a:t>
            </a:r>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idx="1"/>
          </p:nvPr>
        </p:nvSpPr>
        <p:spPr>
          <a:xfrm>
            <a:off x="586316" y="1690688"/>
            <a:ext cx="7886700" cy="4351338"/>
          </a:xfrm>
        </p:spPr>
        <p:txBody>
          <a:bodyPr>
            <a:normAutofit/>
          </a:bodyPr>
          <a:lstStyle/>
          <a:p>
            <a:pPr eaLnBrk="1" hangingPunct="1">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字</a:t>
            </a:r>
            <a:r>
              <a:rPr lang="en-US" altLang="zh-CN" sz="2400" dirty="0">
                <a:latin typeface="微软雅黑" panose="020B0503020204020204" pitchFamily="34" charset="-122"/>
                <a:ea typeface="微软雅黑" panose="020B0503020204020204" pitchFamily="34" charset="-122"/>
              </a:rPr>
              <a:t>(word)</a:t>
            </a:r>
            <a:r>
              <a:rPr lang="zh-CN" altLang="en-US" sz="2400" dirty="0">
                <a:latin typeface="微软雅黑" panose="020B0503020204020204" pitchFamily="34" charset="-122"/>
                <a:ea typeface="微软雅黑" panose="020B0503020204020204" pitchFamily="34" charset="-122"/>
              </a:rPr>
              <a:t>：位的组合，作为一个独立的信息处理，又称计算机字。</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机器字长：参加预算的寄存器所含有二进制数的位数。</a:t>
            </a:r>
            <a:endParaRPr lang="zh-CN" altLang="en-US" sz="2400" dirty="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628650" y="365125"/>
            <a:ext cx="7886700" cy="1325563"/>
          </a:xfrm>
        </p:spPr>
        <p:txBody>
          <a:bodyPr/>
          <a:lstStyle/>
          <a:p>
            <a:pPr eaLnBrk="1" hangingPunct="1">
              <a:lnSpc>
                <a:spcPct val="80000"/>
              </a:lnSpc>
            </a:pPr>
            <a:r>
              <a:rPr lang="zh-CN" altLang="en-US">
                <a:solidFill>
                  <a:schemeClr val="bg1"/>
                </a:solidFill>
              </a:rPr>
              <a:t>不同进位计数制间的转换</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十进制→ </a:t>
            </a:r>
            <a:r>
              <a:rPr lang="en-US" altLang="zh-CN" sz="3600">
                <a:solidFill>
                  <a:schemeClr val="bg1"/>
                </a:solidFill>
              </a:rPr>
              <a:t>R </a:t>
            </a:r>
            <a:r>
              <a:rPr lang="zh-CN" altLang="en-US" sz="3600">
                <a:solidFill>
                  <a:schemeClr val="bg1"/>
                </a:solidFill>
              </a:rPr>
              <a:t>进制</a:t>
            </a:r>
            <a:endParaRPr lang="zh-CN" altLang="en-US" sz="3600">
              <a:solidFill>
                <a:schemeClr val="bg1"/>
              </a:solidFill>
            </a:endParaRPr>
          </a:p>
        </p:txBody>
      </p:sp>
      <p:sp>
        <p:nvSpPr>
          <p:cNvPr id="8"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信息的存储单位</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箭头: 五边形 1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4082143" y="3495675"/>
            <a:ext cx="4252912" cy="3362325"/>
          </a:xfrm>
          <a:prstGeom prst="rect">
            <a:avLst/>
          </a:prstGeom>
        </p:spPr>
      </p:pic>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1</a:t>
            </a:r>
            <a:r>
              <a:rPr lang="zh-CN" altLang="en-US" dirty="0"/>
              <a:t>）原码</a:t>
            </a:r>
            <a:endParaRPr lang="zh-CN" altLang="en-US" dirty="0"/>
          </a:p>
        </p:txBody>
      </p:sp>
      <p:sp>
        <p:nvSpPr>
          <p:cNvPr id="13" name="Rectangle 3"/>
          <p:cNvSpPr>
            <a:spLocks noGrp="1" noChangeArrowheads="1"/>
          </p:cNvSpPr>
          <p:nvPr>
            <p:ph idx="1"/>
          </p:nvPr>
        </p:nvSpPr>
        <p:spPr>
          <a:xfrm>
            <a:off x="819541" y="2132872"/>
            <a:ext cx="7886700" cy="4528932"/>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符号──绝对值表示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的编码</a:t>
            </a:r>
            <a:endParaRPr lang="zh-CN" altLang="en-US" sz="2000" dirty="0">
              <a:latin typeface="微软雅黑" panose="020B0503020204020204" pitchFamily="34" charset="-122"/>
              <a:ea typeface="微软雅黑" panose="020B0503020204020204" pitchFamily="34" charset="-122"/>
            </a:endParaRPr>
          </a:p>
          <a:p>
            <a:pPr lvl="1"/>
            <a:r>
              <a:rPr lang="zh-CN" altLang="en-US" dirty="0"/>
              <a:t>例如：</a:t>
            </a:r>
            <a:endParaRPr lang="zh-CN" altLang="en-US" dirty="0"/>
          </a:p>
          <a:p>
            <a:pPr marL="457200" lvl="1" indent="0">
              <a:buNone/>
            </a:pPr>
            <a:r>
              <a:rPr lang="en-US" altLang="zh-CN" dirty="0"/>
              <a:t>   X=+0101011    [X]</a:t>
            </a:r>
            <a:r>
              <a:rPr lang="zh-CN" altLang="en-US" dirty="0"/>
              <a:t>原 </a:t>
            </a:r>
            <a:r>
              <a:rPr lang="en-US" altLang="zh-CN" dirty="0"/>
              <a:t>= 0 0101011</a:t>
            </a:r>
            <a:endParaRPr lang="en-US" altLang="zh-CN" dirty="0"/>
          </a:p>
          <a:p>
            <a:pPr marL="457200" lvl="1" indent="0">
              <a:buNone/>
            </a:pPr>
            <a:r>
              <a:rPr lang="en-US" altLang="zh-CN" dirty="0"/>
              <a:t>   X=- 0101011    [X]</a:t>
            </a:r>
            <a:r>
              <a:rPr lang="zh-CN" altLang="en-US" dirty="0"/>
              <a:t>原 </a:t>
            </a:r>
            <a:r>
              <a:rPr lang="en-US" altLang="zh-CN" dirty="0"/>
              <a:t>= 1 0101011</a:t>
            </a:r>
            <a:endParaRPr lang="en-US" altLang="zh-CN" dirty="0"/>
          </a:p>
          <a:p>
            <a:pPr marL="457200" lvl="1" indent="0">
              <a:buNone/>
            </a:pPr>
            <a:r>
              <a:rPr lang="en-US" altLang="zh-CN" dirty="0"/>
              <a:t>                                               </a:t>
            </a:r>
            <a:r>
              <a:rPr lang="zh-CN" altLang="en-US" dirty="0"/>
              <a:t>符号位</a:t>
            </a:r>
            <a:endParaRPr lang="zh-CN" altLang="en-US" dirty="0"/>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缺点：</a:t>
            </a:r>
            <a:endParaRPr lang="zh-CN" altLang="en-US" sz="2000" dirty="0">
              <a:latin typeface="微软雅黑" panose="020B0503020204020204" pitchFamily="34" charset="-122"/>
              <a:ea typeface="微软雅黑" panose="020B0503020204020204" pitchFamily="34" charset="-122"/>
            </a:endParaRPr>
          </a:p>
          <a:p>
            <a:pPr lvl="1"/>
            <a:r>
              <a:rPr lang="zh-CN" altLang="en-US" dirty="0"/>
              <a:t>零的表示不唯一：</a:t>
            </a:r>
            <a:br>
              <a:rPr lang="zh-CN" altLang="en-US" dirty="0"/>
            </a:br>
            <a:r>
              <a:rPr lang="en-US" altLang="zh-CN" dirty="0"/>
              <a:t>[+0]</a:t>
            </a:r>
            <a:r>
              <a:rPr lang="zh-CN" altLang="en-US" dirty="0"/>
              <a:t>原 </a:t>
            </a:r>
            <a:r>
              <a:rPr lang="en-US" altLang="zh-CN" dirty="0"/>
              <a:t>=000...0   [-0]</a:t>
            </a:r>
            <a:r>
              <a:rPr lang="zh-CN" altLang="en-US" dirty="0"/>
              <a:t>原 </a:t>
            </a:r>
            <a:r>
              <a:rPr lang="en-US" altLang="zh-CN" dirty="0"/>
              <a:t>=100...0</a:t>
            </a:r>
            <a:r>
              <a:rPr lang="zh-CN" altLang="en-US" dirty="0"/>
              <a:t>。</a:t>
            </a:r>
            <a:endParaRPr lang="en-US" altLang="zh-CN" dirty="0"/>
          </a:p>
          <a:p>
            <a:pPr lvl="1"/>
            <a:r>
              <a:rPr lang="zh-CN" altLang="en-US" dirty="0"/>
              <a:t>进行四则运算时，符号位需单独处</a:t>
            </a:r>
            <a:br>
              <a:rPr lang="zh-CN" altLang="en-US" dirty="0"/>
            </a:br>
            <a:r>
              <a:rPr lang="zh-CN" altLang="en-US" dirty="0"/>
              <a:t>理，且运算规则复杂。</a:t>
            </a:r>
            <a:endParaRPr lang="zh-CN" altLang="en-US" dirty="0"/>
          </a:p>
          <a:p>
            <a:pPr lvl="2"/>
            <a:endParaRPr lang="en-US" altLang="zh-CN" dirty="0"/>
          </a:p>
        </p:txBody>
      </p:sp>
      <p:grpSp>
        <p:nvGrpSpPr>
          <p:cNvPr id="14" name="Group 7"/>
          <p:cNvGrpSpPr/>
          <p:nvPr/>
        </p:nvGrpSpPr>
        <p:grpSpPr bwMode="auto">
          <a:xfrm>
            <a:off x="4604658" y="3004461"/>
            <a:ext cx="609600" cy="1066800"/>
            <a:chOff x="3504" y="2256"/>
            <a:chExt cx="384" cy="816"/>
          </a:xfrm>
        </p:grpSpPr>
        <p:sp>
          <p:nvSpPr>
            <p:cNvPr id="15" name="Rectangle 5"/>
            <p:cNvSpPr>
              <a:spLocks noChangeArrowheads="1"/>
            </p:cNvSpPr>
            <p:nvPr/>
          </p:nvSpPr>
          <p:spPr bwMode="auto">
            <a:xfrm>
              <a:off x="3504" y="2256"/>
              <a:ext cx="192" cy="624"/>
            </a:xfrm>
            <a:prstGeom prst="rect">
              <a:avLst/>
            </a:prstGeom>
            <a:noFill/>
            <a:ln w="28575" cap="sq">
              <a:solidFill>
                <a:srgbClr val="C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隶书" panose="02010509060101010101" pitchFamily="49" charset="-122"/>
                </a:defRPr>
              </a:lvl1pPr>
              <a:lvl2pPr marL="742950" indent="-285750">
                <a:defRPr kumimoji="1" sz="2400">
                  <a:solidFill>
                    <a:schemeClr val="tx1"/>
                  </a:solidFill>
                  <a:latin typeface="Times New Roman" panose="02020603050405020304" pitchFamily="18" charset="0"/>
                  <a:ea typeface="隶书" panose="02010509060101010101" pitchFamily="49" charset="-122"/>
                </a:defRPr>
              </a:lvl2pPr>
              <a:lvl3pPr marL="1143000" indent="-228600">
                <a:defRPr kumimoji="1" sz="2400">
                  <a:solidFill>
                    <a:schemeClr val="tx1"/>
                  </a:solidFill>
                  <a:latin typeface="Times New Roman" panose="02020603050405020304" pitchFamily="18" charset="0"/>
                  <a:ea typeface="隶书" panose="02010509060101010101" pitchFamily="49" charset="-122"/>
                </a:defRPr>
              </a:lvl3pPr>
              <a:lvl4pPr marL="1600200" indent="-228600">
                <a:defRPr kumimoji="1" sz="2400">
                  <a:solidFill>
                    <a:schemeClr val="tx1"/>
                  </a:solidFill>
                  <a:latin typeface="Times New Roman" panose="02020603050405020304" pitchFamily="18" charset="0"/>
                  <a:ea typeface="隶书" panose="02010509060101010101" pitchFamily="49" charset="-122"/>
                </a:defRPr>
              </a:lvl4pPr>
              <a:lvl5pPr marL="2057400" indent="-228600">
                <a:defRPr kumimoji="1" sz="2400">
                  <a:solidFill>
                    <a:schemeClr val="tx1"/>
                  </a:solidFill>
                  <a:latin typeface="Times New Roman" panose="02020603050405020304" pitchFamily="18" charset="0"/>
                  <a:ea typeface="隶书" panose="020105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隶书" panose="02010509060101010101"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sp>
          <p:nvSpPr>
            <p:cNvPr id="16" name="Freeform 6"/>
            <p:cNvSpPr/>
            <p:nvPr/>
          </p:nvSpPr>
          <p:spPr bwMode="auto">
            <a:xfrm>
              <a:off x="3600" y="2880"/>
              <a:ext cx="288" cy="192"/>
            </a:xfrm>
            <a:custGeom>
              <a:avLst/>
              <a:gdLst>
                <a:gd name="T0" fmla="*/ 0 w 288"/>
                <a:gd name="T1" fmla="*/ 0 h 192"/>
                <a:gd name="T2" fmla="*/ 0 w 288"/>
                <a:gd name="T3" fmla="*/ 192 h 192"/>
                <a:gd name="T4" fmla="*/ 288 w 288"/>
                <a:gd name="T5" fmla="*/ 192 h 192"/>
                <a:gd name="T6" fmla="*/ 0 60000 65536"/>
                <a:gd name="T7" fmla="*/ 0 60000 65536"/>
                <a:gd name="T8" fmla="*/ 0 60000 65536"/>
              </a:gdLst>
              <a:ahLst/>
              <a:cxnLst>
                <a:cxn ang="T6">
                  <a:pos x="T0" y="T1"/>
                </a:cxn>
                <a:cxn ang="T7">
                  <a:pos x="T2" y="T3"/>
                </a:cxn>
                <a:cxn ang="T8">
                  <a:pos x="T4" y="T5"/>
                </a:cxn>
              </a:cxnLst>
              <a:rect l="0" t="0" r="r" b="b"/>
              <a:pathLst>
                <a:path w="288" h="192">
                  <a:moveTo>
                    <a:pt x="0" y="0"/>
                  </a:moveTo>
                  <a:lnTo>
                    <a:pt x="0" y="192"/>
                  </a:lnTo>
                  <a:lnTo>
                    <a:pt x="288" y="192"/>
                  </a:lnTo>
                </a:path>
              </a:pathLst>
            </a:custGeom>
            <a:noFill/>
            <a:ln w="28575" cap="sq" cmpd="sng">
              <a:solidFill>
                <a:srgbClr val="C00000"/>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rgbClr val="FFFFFF"/>
                </a:solidFill>
                <a:effectLst/>
                <a:uLnTx/>
                <a:uFillTx/>
                <a:latin typeface="Times New Roman" panose="02020603050405020304" pitchFamily="18" charset="0"/>
                <a:ea typeface="隶书" panose="02010509060101010101" pitchFamily="49" charset="-122"/>
                <a:cs typeface="+mn-cs"/>
              </a:endParaRPr>
            </a:p>
          </p:txBody>
        </p:sp>
      </p:gr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2" y="1673803"/>
            <a:ext cx="1604928"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）反码</a:t>
            </a:r>
            <a:endParaRPr lang="zh-CN" altLang="en-US" dirty="0"/>
          </a:p>
        </p:txBody>
      </p:sp>
      <p:sp>
        <p:nvSpPr>
          <p:cNvPr id="18" name="文本框 17"/>
          <p:cNvSpPr txBox="1"/>
          <p:nvPr/>
        </p:nvSpPr>
        <p:spPr>
          <a:xfrm>
            <a:off x="819541" y="2269193"/>
            <a:ext cx="7886700" cy="410029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正数的反码与原码表示相同。</a:t>
            </a:r>
            <a:endParaRPr lang="zh-CN" altLang="en-US" sz="2200" dirty="0"/>
          </a:p>
          <a:p>
            <a:r>
              <a:rPr lang="zh-CN" altLang="en-US" sz="2200" dirty="0"/>
              <a:t>负数的反码与原码有如下关系：</a:t>
            </a:r>
            <a:endParaRPr lang="zh-CN" altLang="en-US" sz="2200" dirty="0"/>
          </a:p>
          <a:p>
            <a:pPr lvl="1"/>
            <a:r>
              <a:rPr lang="zh-CN" altLang="en-US" sz="2200" dirty="0">
                <a:latin typeface="微软雅黑" panose="020B0503020204020204" pitchFamily="34" charset="-122"/>
                <a:ea typeface="微软雅黑" panose="020B0503020204020204" pitchFamily="34" charset="-122"/>
              </a:rPr>
              <a:t>符号位相同</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仍用</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表示</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，其余各位取反</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变</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变</a:t>
            </a:r>
            <a:r>
              <a:rPr lang="en-US" altLang="zh-CN" sz="2200" dirty="0">
                <a:latin typeface="微软雅黑" panose="020B0503020204020204" pitchFamily="34" charset="-122"/>
                <a:ea typeface="微软雅黑" panose="020B0503020204020204" pitchFamily="34" charset="-122"/>
              </a:rPr>
              <a:t>0)</a:t>
            </a:r>
            <a:r>
              <a:rPr lang="zh-CN" altLang="en-US" sz="2200" dirty="0">
                <a:latin typeface="微软雅黑" panose="020B0503020204020204" pitchFamily="34" charset="-122"/>
                <a:ea typeface="微软雅黑" panose="020B0503020204020204" pitchFamily="34" charset="-122"/>
              </a:rPr>
              <a:t>。例如：</a:t>
            </a:r>
            <a:br>
              <a:rPr lang="zh-CN" altLang="en-US" sz="2200" dirty="0">
                <a:latin typeface="微软雅黑" panose="020B0503020204020204" pitchFamily="34" charset="-122"/>
                <a:ea typeface="微软雅黑" panose="020B0503020204020204" pitchFamily="34" charset="-122"/>
              </a:rPr>
            </a:br>
            <a:r>
              <a:rPr lang="en-US" altLang="zh-CN" sz="2200" dirty="0">
                <a:latin typeface="微软雅黑" panose="020B0503020204020204" pitchFamily="34" charset="-122"/>
                <a:ea typeface="微软雅黑" panose="020B0503020204020204" pitchFamily="34" charset="-122"/>
              </a:rPr>
              <a:t>X=-1100110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=11100110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=10011001</a:t>
            </a:r>
            <a:br>
              <a:rPr lang="en-US" altLang="zh-CN" sz="2200" dirty="0">
                <a:latin typeface="微软雅黑" panose="020B0503020204020204" pitchFamily="34" charset="-122"/>
                <a:ea typeface="微软雅黑" panose="020B0503020204020204" pitchFamily="34" charset="-122"/>
              </a:rPr>
            </a:br>
            <a:r>
              <a:rPr lang="en-US" altLang="zh-CN" sz="2200" dirty="0">
                <a:latin typeface="微软雅黑" panose="020B0503020204020204" pitchFamily="34" charset="-122"/>
                <a:ea typeface="微软雅黑" panose="020B0503020204020204" pitchFamily="34" charset="-122"/>
              </a:rPr>
              <a:t>X=+0000000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=00000000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=00000000</a:t>
            </a:r>
            <a:endParaRPr lang="en-US" altLang="zh-CN" sz="2200" dirty="0">
              <a:latin typeface="微软雅黑" panose="020B0503020204020204" pitchFamily="34" charset="-122"/>
              <a:ea typeface="微软雅黑" panose="020B0503020204020204" pitchFamily="34" charset="-122"/>
            </a:endParaRPr>
          </a:p>
          <a:p>
            <a:r>
              <a:rPr lang="zh-CN" altLang="en-US" sz="2200" dirty="0"/>
              <a:t>反码中零的表示也不唯一</a:t>
            </a:r>
            <a:endParaRPr lang="zh-CN" altLang="en-US" sz="2200" dirty="0"/>
          </a:p>
          <a:p>
            <a:pPr lvl="1"/>
            <a:r>
              <a:rPr lang="en-US" altLang="zh-CN" sz="2200" dirty="0">
                <a:latin typeface="微软雅黑" panose="020B0503020204020204" pitchFamily="34" charset="-122"/>
                <a:ea typeface="微软雅黑" panose="020B0503020204020204" pitchFamily="34" charset="-122"/>
              </a:rPr>
              <a:t>X=-0000000 [X]</a:t>
            </a:r>
            <a:r>
              <a:rPr lang="zh-CN" altLang="en-US" sz="2200" baseline="-25000" dirty="0">
                <a:latin typeface="微软雅黑" panose="020B0503020204020204" pitchFamily="34" charset="-122"/>
                <a:ea typeface="微软雅黑" panose="020B0503020204020204" pitchFamily="34" charset="-122"/>
              </a:rPr>
              <a:t>原</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=10000000 [X]</a:t>
            </a:r>
            <a:r>
              <a:rPr lang="zh-CN" altLang="en-US" sz="2200" baseline="-25000" dirty="0">
                <a:latin typeface="微软雅黑" panose="020B0503020204020204" pitchFamily="34" charset="-122"/>
                <a:ea typeface="微软雅黑" panose="020B0503020204020204" pitchFamily="34" charset="-122"/>
              </a:rPr>
              <a:t>反</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=11111111</a:t>
            </a:r>
            <a:endParaRPr lang="en-US" altLang="zh-CN" sz="2200" dirty="0">
              <a:latin typeface="微软雅黑" panose="020B0503020204020204" pitchFamily="34" charset="-122"/>
              <a:ea typeface="微软雅黑" panose="020B0503020204020204" pitchFamily="34" charset="-122"/>
            </a:endParaRPr>
          </a:p>
          <a:p>
            <a:r>
              <a:rPr lang="zh-CN" altLang="en-US" sz="2200" dirty="0"/>
              <a:t>反码只是求补码的中间码</a:t>
            </a:r>
            <a:endParaRPr lang="zh-CN" altLang="en-US" sz="2200"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2508379"/>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模数：从物理意义上，是某种计量容器的容量。在模数系统中有一种特殊的运算叫“取模（趋于）”运算。</a:t>
            </a:r>
            <a:endParaRPr lang="en-US" altLang="zh-CN" sz="2200" dirty="0"/>
          </a:p>
          <a:p>
            <a:pPr marL="0" indent="0">
              <a:lnSpc>
                <a:spcPct val="100000"/>
              </a:lnSpc>
              <a:buNone/>
            </a:pPr>
            <a:r>
              <a:rPr lang="zh-CN" altLang="en-US" sz="2200" dirty="0"/>
              <a:t>   如：</a:t>
            </a:r>
            <a:r>
              <a:rPr lang="en-US" altLang="zh-CN" sz="2200" dirty="0"/>
              <a:t>14%12=2</a:t>
            </a:r>
            <a:endParaRPr lang="en-US" altLang="zh-CN" sz="2200" dirty="0"/>
          </a:p>
          <a:p>
            <a:pPr marL="0" indent="0">
              <a:lnSpc>
                <a:spcPct val="100000"/>
              </a:lnSpc>
              <a:buNone/>
            </a:pPr>
            <a:r>
              <a:rPr lang="en-US" altLang="zh-CN" sz="2200" dirty="0"/>
              <a:t>          </a:t>
            </a:r>
            <a:r>
              <a:rPr lang="zh-CN" altLang="en-US" sz="2200" dirty="0"/>
              <a:t>（</a:t>
            </a:r>
            <a:r>
              <a:rPr lang="en-US" altLang="zh-CN" sz="2200" dirty="0"/>
              <a:t>8+</a:t>
            </a:r>
            <a:r>
              <a:rPr lang="zh-CN" altLang="en-US" sz="2200" dirty="0"/>
              <a:t>（</a:t>
            </a:r>
            <a:r>
              <a:rPr lang="en-US" altLang="zh-CN" sz="2200" dirty="0"/>
              <a:t>-2</a:t>
            </a:r>
            <a:r>
              <a:rPr lang="zh-CN" altLang="en-US" sz="2200" dirty="0"/>
              <a:t>））</a:t>
            </a:r>
            <a:r>
              <a:rPr lang="en-US" altLang="zh-CN" sz="2200" dirty="0"/>
              <a:t>%12=6</a:t>
            </a:r>
            <a:endParaRPr lang="en-US" altLang="zh-CN" sz="2200" dirty="0"/>
          </a:p>
          <a:p>
            <a:pPr marL="0" indent="0">
              <a:lnSpc>
                <a:spcPct val="100000"/>
              </a:lnSpc>
              <a:buNone/>
            </a:pPr>
            <a:r>
              <a:rPr lang="en-US" altLang="zh-CN" sz="2200" dirty="0"/>
              <a:t>            </a:t>
            </a:r>
            <a:r>
              <a:rPr lang="zh-CN" altLang="en-US" sz="2200" dirty="0"/>
              <a:t>（</a:t>
            </a:r>
            <a:r>
              <a:rPr lang="en-US" altLang="zh-CN" sz="2200" dirty="0"/>
              <a:t>8+10</a:t>
            </a:r>
            <a:r>
              <a:rPr lang="zh-CN" altLang="en-US" sz="2200" dirty="0"/>
              <a:t>）</a:t>
            </a:r>
            <a:r>
              <a:rPr lang="en-US" altLang="zh-CN" sz="2200" dirty="0"/>
              <a:t>%12=6</a:t>
            </a:r>
            <a:endParaRPr lang="zh-CN" altLang="en-US" sz="2200" dirty="0"/>
          </a:p>
        </p:txBody>
      </p:sp>
      <p:sp>
        <p:nvSpPr>
          <p:cNvPr id="14" name="文本框 13"/>
          <p:cNvSpPr txBox="1"/>
          <p:nvPr/>
        </p:nvSpPr>
        <p:spPr>
          <a:xfrm>
            <a:off x="819541" y="4936872"/>
            <a:ext cx="7990590" cy="1048172"/>
          </a:xfrm>
          <a:prstGeom prst="rect">
            <a:avLst/>
          </a:prstGeom>
        </p:spPr>
        <p:txBody>
          <a:bodyPr vert="horz" wrap="square" lIns="91440" tIns="45720" rIns="91440" bIns="45720" rtlCol="0">
            <a:spAutoFit/>
          </a:bodyPr>
          <a:lstStyle>
            <a:defPPr>
              <a:defRPr lang="en-US"/>
            </a:defPPr>
            <a:lvl1pPr marL="228600" indent="-228600">
              <a:lnSpc>
                <a:spcPct val="150000"/>
              </a:lnSpc>
              <a:spcBef>
                <a:spcPts val="1000"/>
              </a:spcBef>
              <a:buFont typeface="Wingdings" panose="05000000000000000000" pitchFamily="2" charset="2"/>
              <a:buChar char="p"/>
              <a:defRPr sz="22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补数：</a:t>
            </a:r>
            <a:r>
              <a:rPr lang="en-US" altLang="zh-CN" dirty="0"/>
              <a:t>A</a:t>
            </a:r>
            <a:r>
              <a:rPr lang="zh-CN" altLang="en-US" dirty="0"/>
              <a:t>减去</a:t>
            </a:r>
            <a:r>
              <a:rPr lang="en-US" altLang="zh-CN" dirty="0"/>
              <a:t>B</a:t>
            </a:r>
            <a:r>
              <a:rPr lang="zh-CN" altLang="en-US" dirty="0"/>
              <a:t>取模，或者说</a:t>
            </a:r>
            <a:r>
              <a:rPr lang="en-US" altLang="zh-CN" dirty="0"/>
              <a:t>A</a:t>
            </a:r>
            <a:r>
              <a:rPr lang="zh-CN" altLang="en-US" dirty="0"/>
              <a:t>加上</a:t>
            </a:r>
            <a:r>
              <a:rPr lang="en-US" altLang="zh-CN" dirty="0"/>
              <a:t>-B</a:t>
            </a:r>
            <a:r>
              <a:rPr lang="zh-CN" altLang="en-US" dirty="0"/>
              <a:t>取模，等于</a:t>
            </a:r>
            <a:r>
              <a:rPr lang="en-US" altLang="zh-CN" dirty="0"/>
              <a:t>A</a:t>
            </a:r>
            <a:r>
              <a:rPr lang="zh-CN" altLang="en-US" dirty="0"/>
              <a:t>加</a:t>
            </a:r>
            <a:r>
              <a:rPr lang="en-US" altLang="zh-CN" dirty="0"/>
              <a:t>+C</a:t>
            </a:r>
            <a:r>
              <a:rPr lang="zh-CN" altLang="en-US" dirty="0"/>
              <a:t>取模，则</a:t>
            </a:r>
            <a:r>
              <a:rPr lang="en-US" altLang="zh-CN" dirty="0"/>
              <a:t>-B</a:t>
            </a:r>
            <a:r>
              <a:rPr lang="zh-CN" altLang="en-US" dirty="0"/>
              <a:t>和</a:t>
            </a:r>
            <a:r>
              <a:rPr lang="en-US" altLang="zh-CN" dirty="0"/>
              <a:t>C</a:t>
            </a:r>
            <a:r>
              <a:rPr lang="zh-CN" altLang="en-US" dirty="0"/>
              <a:t>互为补数。例：</a:t>
            </a:r>
            <a:r>
              <a:rPr lang="en-US" altLang="zh-CN" dirty="0"/>
              <a:t>8+(-2)=8+10 (%12 )</a:t>
            </a:r>
            <a:endParaRPr lang="en-US" altLang="zh-CN"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3779689"/>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补码（负数）：</a:t>
            </a:r>
            <a:endParaRPr lang="en-US" altLang="zh-CN" sz="2200" dirty="0"/>
          </a:p>
          <a:p>
            <a:pPr lvl="1">
              <a:lnSpc>
                <a:spcPct val="150000"/>
              </a:lnSpc>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位</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进制整数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包括一位符号位</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，设其的模数为 </a:t>
            </a:r>
            <a:r>
              <a:rPr lang="en-US" altLang="zh-CN" sz="2200" dirty="0">
                <a:latin typeface="微软雅黑" panose="020B0503020204020204" pitchFamily="34" charset="-122"/>
                <a:ea typeface="微软雅黑" panose="020B0503020204020204" pitchFamily="34" charset="-122"/>
              </a:rPr>
              <a:t>2^n</a:t>
            </a:r>
            <a:r>
              <a:rPr lang="zh-CN" altLang="en-US" sz="2200" dirty="0">
                <a:latin typeface="微软雅黑" panose="020B0503020204020204" pitchFamily="34" charset="-122"/>
                <a:ea typeface="微软雅黑" panose="020B0503020204020204" pitchFamily="34" charset="-122"/>
              </a:rPr>
              <a:t>时，其补数称作补码。</a:t>
            </a:r>
            <a:endParaRPr lang="en-US" altLang="zh-CN" sz="2200" dirty="0">
              <a:latin typeface="微软雅黑" panose="020B0503020204020204" pitchFamily="34" charset="-122"/>
              <a:ea typeface="微软雅黑" panose="020B0503020204020204" pitchFamily="34" charset="-122"/>
            </a:endParaRPr>
          </a:p>
          <a:p>
            <a:pPr lvl="1">
              <a:lnSpc>
                <a:spcPct val="150000"/>
              </a:lnSpc>
            </a:pPr>
            <a:r>
              <a:rPr lang="zh-CN" altLang="en-US" sz="2200" dirty="0">
                <a:latin typeface="微软雅黑" panose="020B0503020204020204" pitchFamily="34" charset="-122"/>
                <a:ea typeface="微软雅黑" panose="020B0503020204020204" pitchFamily="34" charset="-122"/>
              </a:rPr>
              <a:t>当</a:t>
            </a:r>
            <a:r>
              <a:rPr lang="en-US" altLang="zh-CN" sz="2200" dirty="0">
                <a:latin typeface="微软雅黑" panose="020B0503020204020204" pitchFamily="34" charset="-122"/>
                <a:ea typeface="微软雅黑" panose="020B0503020204020204" pitchFamily="34" charset="-122"/>
              </a:rPr>
              <a:t>A</a:t>
            </a:r>
            <a:r>
              <a:rPr lang="zh-CN" altLang="en-US" sz="2200" dirty="0">
                <a:latin typeface="微软雅黑" panose="020B0503020204020204" pitchFamily="34" charset="-122"/>
                <a:ea typeface="微软雅黑" panose="020B0503020204020204" pitchFamily="34" charset="-122"/>
              </a:rPr>
              <a:t>为</a:t>
            </a:r>
            <a:r>
              <a:rPr lang="en-US" altLang="zh-CN" sz="2200" dirty="0">
                <a:latin typeface="微软雅黑" panose="020B0503020204020204" pitchFamily="34" charset="-122"/>
                <a:ea typeface="微软雅黑" panose="020B0503020204020204" pitchFamily="34" charset="-122"/>
              </a:rPr>
              <a:t>n</a:t>
            </a:r>
            <a:r>
              <a:rPr lang="zh-CN" altLang="en-US" sz="2200" dirty="0">
                <a:latin typeface="微软雅黑" panose="020B0503020204020204" pitchFamily="34" charset="-122"/>
                <a:ea typeface="微软雅黑" panose="020B0503020204020204" pitchFamily="34" charset="-122"/>
              </a:rPr>
              <a:t>位</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进制小数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包括一位符号位</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，设其的模数为 </a:t>
            </a:r>
            <a:r>
              <a:rPr lang="en-US" altLang="zh-CN" sz="2200" dirty="0">
                <a:latin typeface="微软雅黑" panose="020B0503020204020204" pitchFamily="34" charset="-122"/>
                <a:ea typeface="微软雅黑" panose="020B0503020204020204" pitchFamily="34" charset="-122"/>
              </a:rPr>
              <a:t>2</a:t>
            </a:r>
            <a:r>
              <a:rPr lang="zh-CN" altLang="en-US" sz="2200" dirty="0">
                <a:latin typeface="微软雅黑" panose="020B0503020204020204" pitchFamily="34" charset="-122"/>
                <a:ea typeface="微软雅黑" panose="020B0503020204020204" pitchFamily="34" charset="-122"/>
              </a:rPr>
              <a:t>时，其补数称作补码。</a:t>
            </a:r>
            <a:endParaRPr lang="zh-CN" altLang="en-US" sz="2200" dirty="0">
              <a:latin typeface="微软雅黑" panose="020B0503020204020204" pitchFamily="34" charset="-122"/>
              <a:ea typeface="微软雅黑" panose="020B0503020204020204" pitchFamily="34" charset="-122"/>
            </a:endParaRPr>
          </a:p>
          <a:p>
            <a:pPr lvl="1">
              <a:lnSpc>
                <a:spcPct val="150000"/>
              </a:lnSpc>
            </a:pPr>
            <a:r>
              <a:rPr lang="zh-CN" altLang="en-US" sz="2200" dirty="0">
                <a:latin typeface="微软雅黑" panose="020B0503020204020204" pitchFamily="34" charset="-122"/>
                <a:ea typeface="微软雅黑" panose="020B0503020204020204" pitchFamily="34" charset="-122"/>
              </a:rPr>
              <a:t>一个二进制负数可用其模数与真值做加法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模减去该数的绝对值</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求得其补码。</a:t>
            </a:r>
            <a:endParaRPr lang="en-US" altLang="zh-CN" sz="2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365125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latin typeface="微软雅黑" panose="020B0503020204020204" pitchFamily="34" charset="-122"/>
                <a:ea typeface="微软雅黑" panose="020B0503020204020204" pitchFamily="34" charset="-122"/>
              </a:rPr>
              <a:t>例如：</a:t>
            </a:r>
            <a:r>
              <a:rPr lang="en-US" altLang="zh-CN" sz="2200" dirty="0">
                <a:latin typeface="微软雅黑" panose="020B0503020204020204" pitchFamily="34" charset="-122"/>
                <a:ea typeface="微软雅黑" panose="020B0503020204020204" pitchFamily="34" charset="-122"/>
              </a:rPr>
              <a:t>X=-0110        [X]</a:t>
            </a:r>
            <a:r>
              <a:rPr lang="zh-CN" altLang="en-US" sz="2200" baseline="-25000" dirty="0">
                <a:latin typeface="微软雅黑" panose="020B0503020204020204" pitchFamily="34" charset="-122"/>
                <a:ea typeface="微软雅黑" panose="020B0503020204020204" pitchFamily="34" charset="-122"/>
              </a:rPr>
              <a:t>补</a:t>
            </a:r>
            <a:r>
              <a:rPr lang="en-US" altLang="zh-CN" sz="2200" dirty="0">
                <a:latin typeface="微软雅黑" panose="020B0503020204020204" pitchFamily="34" charset="-122"/>
                <a:ea typeface="微软雅黑" panose="020B0503020204020204" pitchFamily="34" charset="-122"/>
              </a:rPr>
              <a:t>=2</a:t>
            </a:r>
            <a:r>
              <a:rPr lang="en-US" altLang="zh-CN" sz="2200" baseline="30000" dirty="0">
                <a:latin typeface="微软雅黑" panose="020B0503020204020204" pitchFamily="34" charset="-122"/>
                <a:ea typeface="微软雅黑" panose="020B0503020204020204" pitchFamily="34" charset="-122"/>
              </a:rPr>
              <a:t>4</a:t>
            </a:r>
            <a:r>
              <a:rPr lang="en-US" altLang="zh-CN" sz="2200" dirty="0">
                <a:latin typeface="微软雅黑" panose="020B0503020204020204" pitchFamily="34" charset="-122"/>
                <a:ea typeface="微软雅黑" panose="020B0503020204020204" pitchFamily="34" charset="-122"/>
              </a:rPr>
              <a:t>+(-0110)=1010</a:t>
            </a:r>
            <a:endParaRPr lang="en-US" altLang="zh-CN" sz="2200" dirty="0">
              <a:latin typeface="微软雅黑" panose="020B0503020204020204" pitchFamily="34" charset="-122"/>
              <a:ea typeface="微软雅黑" panose="020B0503020204020204" pitchFamily="34" charset="-122"/>
            </a:endParaRPr>
          </a:p>
          <a:p>
            <a:pPr marL="0" indent="0">
              <a:buNone/>
            </a:pPr>
            <a:r>
              <a:rPr lang="en-US" altLang="zh-CN" sz="2200" dirty="0"/>
              <a:t>          X=-0.1011     [X]</a:t>
            </a:r>
            <a:r>
              <a:rPr lang="zh-CN" altLang="en-US" sz="2200" baseline="-25000" dirty="0"/>
              <a:t>补</a:t>
            </a:r>
            <a:r>
              <a:rPr lang="en-US" altLang="zh-CN" sz="2200" dirty="0"/>
              <a:t>=2+(-0.1011)=1.0101</a:t>
            </a:r>
            <a:endParaRPr lang="en-US" altLang="zh-CN" sz="2200" dirty="0"/>
          </a:p>
          <a:p>
            <a:r>
              <a:rPr lang="zh-CN" altLang="en-US" sz="2200" dirty="0">
                <a:latin typeface="微软雅黑" panose="020B0503020204020204" pitchFamily="34" charset="-122"/>
                <a:ea typeface="微软雅黑" panose="020B0503020204020204" pitchFamily="34" charset="-122"/>
              </a:rPr>
              <a:t>一个更方便的算法：对于一个负数，其补码由该数字的反码的最末尾加</a:t>
            </a:r>
            <a:r>
              <a:rPr lang="en-US" altLang="zh-CN" sz="2200" dirty="0">
                <a:latin typeface="微软雅黑" panose="020B0503020204020204" pitchFamily="34" charset="-122"/>
                <a:ea typeface="微软雅黑" panose="020B0503020204020204" pitchFamily="34" charset="-122"/>
              </a:rPr>
              <a:t>1</a:t>
            </a:r>
            <a:r>
              <a:rPr lang="zh-CN" altLang="en-US" sz="2200" dirty="0">
                <a:latin typeface="微软雅黑" panose="020B0503020204020204" pitchFamily="34" charset="-122"/>
                <a:ea typeface="微软雅黑" panose="020B0503020204020204" pitchFamily="34" charset="-122"/>
              </a:rPr>
              <a:t>获得。</a:t>
            </a:r>
            <a:endParaRPr lang="en-US" altLang="zh-CN" sz="2200" dirty="0">
              <a:latin typeface="微软雅黑" panose="020B0503020204020204" pitchFamily="34" charset="-122"/>
              <a:ea typeface="微软雅黑" panose="020B0503020204020204" pitchFamily="34" charset="-122"/>
            </a:endParaRPr>
          </a:p>
          <a:p>
            <a:pPr marL="0" indent="0">
              <a:buNone/>
            </a:pPr>
            <a:r>
              <a:rPr lang="zh-CN" altLang="en-US" sz="2200" dirty="0">
                <a:latin typeface="微软雅黑" panose="020B0503020204020204" pitchFamily="34" charset="-122"/>
                <a:ea typeface="微软雅黑" panose="020B0503020204020204" pitchFamily="34" charset="-122"/>
              </a:rPr>
              <a:t>例如</a:t>
            </a:r>
            <a:endParaRPr lang="en-US" altLang="zh-CN" sz="2200" dirty="0">
              <a:latin typeface="微软雅黑" panose="020B0503020204020204" pitchFamily="34" charset="-122"/>
              <a:ea typeface="微软雅黑" panose="020B0503020204020204" pitchFamily="34" charset="-122"/>
            </a:endParaRPr>
          </a:p>
          <a:p>
            <a:endParaRPr lang="zh-CN" altLang="en-US" sz="2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562100" y="4938395"/>
            <a:ext cx="2919730" cy="1198880"/>
          </a:xfrm>
          <a:prstGeom prst="rect">
            <a:avLst/>
          </a:prstGeom>
          <a:noFill/>
        </p:spPr>
        <p:txBody>
          <a:bodyPr wrap="square" rtlCol="0">
            <a:spAutoFit/>
          </a:bodyPr>
          <a:p>
            <a:r>
              <a:rPr lang="en-US" altLang="zh-CN"/>
              <a:t>1.</a:t>
            </a:r>
            <a:r>
              <a:rPr lang="zh-CN" altLang="en-US"/>
              <a:t>求</a:t>
            </a:r>
            <a:r>
              <a:rPr lang="en-US" altLang="zh-CN"/>
              <a:t>X=-1010101</a:t>
            </a:r>
            <a:r>
              <a:rPr lang="zh-CN" altLang="en-US"/>
              <a:t>的</a:t>
            </a:r>
            <a:r>
              <a:rPr lang="zh-CN" altLang="en-US"/>
              <a:t>补码</a:t>
            </a:r>
            <a:endParaRPr lang="zh-CN" altLang="en-US"/>
          </a:p>
          <a:p>
            <a:r>
              <a:rPr lang="en-US" altLang="zh-CN"/>
              <a:t>[X]</a:t>
            </a:r>
            <a:r>
              <a:rPr lang="zh-CN" altLang="en-US" baseline="-25000"/>
              <a:t>原</a:t>
            </a:r>
            <a:r>
              <a:rPr lang="en-US" altLang="zh-CN"/>
              <a:t>=11010101</a:t>
            </a:r>
            <a:endParaRPr lang="en-US" altLang="zh-CN"/>
          </a:p>
          <a:p>
            <a:r>
              <a:rPr lang="en-US" altLang="zh-CN"/>
              <a:t>[X]</a:t>
            </a:r>
            <a:r>
              <a:rPr lang="zh-CN" altLang="en-US" baseline="-25000"/>
              <a:t>反</a:t>
            </a:r>
            <a:r>
              <a:rPr lang="en-US" altLang="zh-CN"/>
              <a:t>=10101010</a:t>
            </a:r>
            <a:endParaRPr lang="en-US" altLang="zh-CN"/>
          </a:p>
          <a:p>
            <a:r>
              <a:rPr lang="en-US" altLang="zh-CN"/>
              <a:t>[X]</a:t>
            </a:r>
            <a:r>
              <a:rPr lang="zh-CN" altLang="en-US" baseline="-25000"/>
              <a:t>补</a:t>
            </a:r>
            <a:r>
              <a:rPr lang="en-US" altLang="zh-CN"/>
              <a:t>=10101011</a:t>
            </a:r>
            <a:endParaRPr lang="en-US" altLang="zh-CN"/>
          </a:p>
        </p:txBody>
      </p:sp>
      <p:sp>
        <p:nvSpPr>
          <p:cNvPr id="4" name="文本框 3"/>
          <p:cNvSpPr txBox="1"/>
          <p:nvPr/>
        </p:nvSpPr>
        <p:spPr>
          <a:xfrm>
            <a:off x="4685665" y="4902835"/>
            <a:ext cx="3262630" cy="1198880"/>
          </a:xfrm>
          <a:prstGeom prst="rect">
            <a:avLst/>
          </a:prstGeom>
          <a:noFill/>
        </p:spPr>
        <p:txBody>
          <a:bodyPr wrap="square" rtlCol="0">
            <a:spAutoFit/>
          </a:bodyPr>
          <a:p>
            <a:r>
              <a:rPr lang="en-US" altLang="zh-CN"/>
              <a:t>2.</a:t>
            </a:r>
            <a:r>
              <a:rPr lang="zh-CN" altLang="en-US"/>
              <a:t>求</a:t>
            </a:r>
            <a:r>
              <a:rPr lang="en-US" altLang="zh-CN"/>
              <a:t>X=-0.1011</a:t>
            </a:r>
            <a:r>
              <a:rPr lang="zh-CN" altLang="en-US"/>
              <a:t>的</a:t>
            </a:r>
            <a:r>
              <a:rPr lang="zh-CN" altLang="en-US"/>
              <a:t>补码</a:t>
            </a:r>
            <a:endParaRPr lang="zh-CN" altLang="en-US"/>
          </a:p>
          <a:p>
            <a:r>
              <a:rPr lang="en-US" altLang="zh-CN"/>
              <a:t>[X]</a:t>
            </a:r>
            <a:r>
              <a:rPr lang="zh-CN" altLang="en-US" baseline="-25000"/>
              <a:t>原</a:t>
            </a:r>
            <a:r>
              <a:rPr lang="en-US" altLang="zh-CN"/>
              <a:t>=1.1011</a:t>
            </a:r>
            <a:endParaRPr lang="en-US" altLang="zh-CN"/>
          </a:p>
          <a:p>
            <a:r>
              <a:rPr lang="en-US" altLang="zh-CN"/>
              <a:t>[X]</a:t>
            </a:r>
            <a:r>
              <a:rPr lang="zh-CN" altLang="en-US" baseline="-25000"/>
              <a:t>反</a:t>
            </a:r>
            <a:r>
              <a:rPr lang="en-US" altLang="zh-CN"/>
              <a:t>=1.0100(</a:t>
            </a:r>
            <a:r>
              <a:rPr lang="zh-CN" altLang="en-US"/>
              <a:t>保留原码符号位）</a:t>
            </a:r>
            <a:endParaRPr lang="en-US" altLang="zh-CN"/>
          </a:p>
          <a:p>
            <a:r>
              <a:rPr lang="en-US" altLang="zh-CN"/>
              <a:t>[X]</a:t>
            </a:r>
            <a:r>
              <a:rPr lang="zh-CN" altLang="en-US" baseline="-25000"/>
              <a:t>补</a:t>
            </a:r>
            <a:r>
              <a:rPr lang="en-US" altLang="zh-CN"/>
              <a:t>=1.0101(</a:t>
            </a:r>
            <a:r>
              <a:rPr lang="zh-CN" altLang="en-US"/>
              <a:t>反码</a:t>
            </a:r>
            <a:r>
              <a:rPr lang="en-US" altLang="zh-CN"/>
              <a:t>+0.0001</a:t>
            </a:r>
            <a:r>
              <a:rPr lang="zh-CN" altLang="en-US"/>
              <a:t>）</a:t>
            </a:r>
            <a:endParaRPr lang="zh-CN" altLang="en-US"/>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3084627"/>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latin typeface="微软雅黑" panose="020B0503020204020204" pitchFamily="34" charset="-122"/>
                <a:ea typeface="微软雅黑" panose="020B0503020204020204" pitchFamily="34" charset="-122"/>
              </a:rPr>
              <a:t>优点：</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200" dirty="0"/>
              <a:t>补码、原码转化方便，补码的补码是原码。</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200" dirty="0"/>
              <a:t>零的表示唯一。</a:t>
            </a:r>
            <a:endParaRPr lang="en-US" altLang="zh-CN" sz="2200" dirty="0"/>
          </a:p>
          <a:p>
            <a:pPr>
              <a:buFont typeface="Arial" panose="020B0604020202020204" pitchFamily="34" charset="0"/>
              <a:buChar char="•"/>
            </a:pP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en-US" sz="2200" dirty="0"/>
              <a:t>符号可以直接参与运算，加法与减法运算统一。</a:t>
            </a:r>
            <a:endParaRPr lang="en-US" altLang="zh-CN" sz="2200"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187134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t>例如：计算</a:t>
            </a:r>
            <a:r>
              <a:rPr lang="en-US" altLang="zh-CN" sz="2200" dirty="0"/>
              <a:t>67-10=</a:t>
            </a:r>
            <a:r>
              <a:rPr lang="zh-CN" altLang="en-US" sz="2200" dirty="0"/>
              <a:t>？</a:t>
            </a:r>
            <a:endParaRPr lang="zh-CN" altLang="en-US" sz="2200" dirty="0"/>
          </a:p>
          <a:p>
            <a:pPr marL="0" indent="0">
              <a:buNone/>
            </a:pPr>
            <a:r>
              <a:rPr lang="zh-CN" altLang="en-US" sz="2200" dirty="0"/>
              <a:t>计算机的计算过程</a:t>
            </a:r>
            <a:r>
              <a:rPr lang="zh-CN" altLang="en-US" sz="2200" dirty="0"/>
              <a:t>如下：</a:t>
            </a:r>
            <a:endParaRPr lang="zh-CN" altLang="en-US" sz="2200" dirty="0"/>
          </a:p>
          <a:p>
            <a:pPr marL="0" indent="0">
              <a:buNone/>
            </a:pPr>
            <a:endParaRPr lang="zh-CN" altLang="en-US" sz="2200" dirty="0"/>
          </a:p>
        </p:txBody>
      </p:sp>
      <p:pic>
        <p:nvPicPr>
          <p:cNvPr id="2" name="图片 1"/>
          <p:cNvPicPr>
            <a:picLocks noChangeAspect="1"/>
          </p:cNvPicPr>
          <p:nvPr/>
        </p:nvPicPr>
        <p:blipFill>
          <a:blip r:embed="rId1"/>
          <a:stretch>
            <a:fillRect/>
          </a:stretch>
        </p:blipFill>
        <p:spPr>
          <a:xfrm>
            <a:off x="819785" y="3534410"/>
            <a:ext cx="5011420" cy="2710180"/>
          </a:xfrm>
          <a:prstGeom prst="rect">
            <a:avLst/>
          </a:prstGeom>
        </p:spPr>
      </p:pic>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1235075"/>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buNone/>
            </a:pPr>
            <a:r>
              <a:rPr lang="zh-CN" altLang="en-US" sz="2200" dirty="0"/>
              <a:t>例如：计算</a:t>
            </a:r>
            <a:r>
              <a:rPr lang="en-US" altLang="zh-CN" sz="2200" dirty="0"/>
              <a:t>10-67=</a:t>
            </a:r>
            <a:r>
              <a:rPr lang="zh-CN" altLang="en-US" sz="2200" dirty="0"/>
              <a:t>？</a:t>
            </a:r>
            <a:endParaRPr lang="zh-CN" altLang="en-US" sz="2200" dirty="0"/>
          </a:p>
          <a:p>
            <a:pPr marL="0" indent="0">
              <a:buNone/>
            </a:pPr>
            <a:endParaRPr lang="zh-CN" altLang="en-US" sz="2200" dirty="0"/>
          </a:p>
        </p:txBody>
      </p:sp>
      <p:pic>
        <p:nvPicPr>
          <p:cNvPr id="2" name="图片 1"/>
          <p:cNvPicPr>
            <a:picLocks noChangeAspect="1"/>
          </p:cNvPicPr>
          <p:nvPr/>
        </p:nvPicPr>
        <p:blipFill>
          <a:blip r:embed="rId1"/>
          <a:stretch>
            <a:fillRect/>
          </a:stretch>
        </p:blipFill>
        <p:spPr>
          <a:xfrm>
            <a:off x="1381125" y="2889885"/>
            <a:ext cx="4827270" cy="3416300"/>
          </a:xfrm>
          <a:prstGeom prst="rect">
            <a:avLst/>
          </a:prstGeom>
        </p:spPr>
      </p:pic>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不同进位计数制间的转换</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十进制→ </a:t>
            </a:r>
            <a:r>
              <a:rPr lang="en-US" altLang="zh-CN" sz="3600" dirty="0">
                <a:solidFill>
                  <a:schemeClr val="bg1"/>
                </a:solidFill>
              </a:rPr>
              <a:t>R </a:t>
            </a:r>
            <a:r>
              <a:rPr lang="zh-CN" altLang="en-US" sz="3600" dirty="0">
                <a:solidFill>
                  <a:schemeClr val="bg1"/>
                </a:solidFill>
              </a:rPr>
              <a:t>进制</a:t>
            </a:r>
            <a:endParaRPr lang="zh-CN" altLang="en-US" sz="3600" dirty="0">
              <a:solidFill>
                <a:schemeClr val="bg1"/>
              </a:solidFill>
            </a:endParaRPr>
          </a:p>
        </p:txBody>
      </p:sp>
      <p:sp>
        <p:nvSpPr>
          <p:cNvPr id="29" name="Rectangle 2"/>
          <p:cNvSpPr txBox="1">
            <a:spLocks noChangeArrowheads="1"/>
          </p:cNvSpPr>
          <p:nvPr/>
        </p:nvSpPr>
        <p:spPr>
          <a:xfrm>
            <a:off x="2823898" y="979381"/>
            <a:ext cx="387798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二进制数的编码表示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30" name="矩形 2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2" name="文本框 3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3" name="文本框 3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4" name="箭头: 五边形 3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5" name="文本框 3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36" name="文本框 3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信息的表示和存储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Rectangle 2"/>
          <p:cNvSpPr txBox="1">
            <a:spLocks noChangeArrowheads="1"/>
          </p:cNvSpPr>
          <p:nvPr/>
        </p:nvSpPr>
        <p:spPr>
          <a:xfrm>
            <a:off x="370243" y="1673803"/>
            <a:ext cx="1604927" cy="461665"/>
          </a:xfrm>
          <a:prstGeom prst="rect">
            <a:avLst/>
          </a:prstGeom>
          <a:noFill/>
        </p:spPr>
        <p:txBody>
          <a:bodyPr wrap="none" rtlCol="0">
            <a:spAutoFit/>
          </a:bodyPr>
          <a:lstStyle>
            <a:defPPr>
              <a:defRPr lang="en-US"/>
            </a:defPPr>
            <a:lvl1pPr algn="ctr">
              <a:defRPr sz="2400" b="1">
                <a:latin typeface="微软雅黑" panose="020B0503020204020204" pitchFamily="34" charset="-122"/>
                <a:ea typeface="微软雅黑" panose="020B0503020204020204" pitchFamily="34" charset="-122"/>
              </a:defRPr>
            </a:lvl1pPr>
          </a:lstStyle>
          <a:p>
            <a:r>
              <a:rPr lang="zh-CN" altLang="en-US" dirty="0"/>
              <a:t>（</a:t>
            </a:r>
            <a:r>
              <a:rPr lang="en-US" altLang="zh-CN" dirty="0"/>
              <a:t>2</a:t>
            </a:r>
            <a:r>
              <a:rPr lang="zh-CN" altLang="en-US" dirty="0"/>
              <a:t>）补码</a:t>
            </a:r>
            <a:endParaRPr lang="zh-CN" altLang="en-US" dirty="0"/>
          </a:p>
        </p:txBody>
      </p:sp>
      <p:sp>
        <p:nvSpPr>
          <p:cNvPr id="18" name="文本框 17"/>
          <p:cNvSpPr txBox="1"/>
          <p:nvPr/>
        </p:nvSpPr>
        <p:spPr>
          <a:xfrm>
            <a:off x="819541" y="2269193"/>
            <a:ext cx="7886700" cy="2506980"/>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练习题：将以下十进制数转换为十六进制</a:t>
            </a:r>
            <a:r>
              <a:rPr lang="zh-CN" altLang="en-US" sz="2200" dirty="0"/>
              <a:t>补码</a:t>
            </a:r>
            <a:endParaRPr lang="zh-CN" altLang="en-US" sz="2200" dirty="0"/>
          </a:p>
          <a:p>
            <a:pPr marL="0" indent="0">
              <a:buNone/>
            </a:pPr>
            <a:r>
              <a:rPr lang="en-US" altLang="zh-CN" sz="2200" dirty="0"/>
              <a:t>(1)(-32)</a:t>
            </a:r>
            <a:r>
              <a:rPr lang="en-US" altLang="zh-CN" sz="2200" baseline="-25000" dirty="0"/>
              <a:t>10</a:t>
            </a:r>
            <a:endParaRPr lang="en-US" altLang="zh-CN" sz="2200" dirty="0"/>
          </a:p>
          <a:p>
            <a:pPr marL="0" indent="0">
              <a:buNone/>
            </a:pPr>
            <a:r>
              <a:rPr lang="en-US" altLang="zh-CN" sz="2200" dirty="0"/>
              <a:t>(2)(65535)</a:t>
            </a:r>
            <a:r>
              <a:rPr lang="en-US" altLang="zh-CN" sz="2200" baseline="-25000" dirty="0"/>
              <a:t>10</a:t>
            </a:r>
            <a:endParaRPr lang="en-US" altLang="zh-CN" sz="2200" baseline="-25000" dirty="0"/>
          </a:p>
          <a:p>
            <a:pPr marL="0" indent="0">
              <a:buNone/>
            </a:pPr>
            <a:r>
              <a:rPr lang="en-US" altLang="zh-CN" sz="2200" dirty="0"/>
              <a:t>(3)(-1)</a:t>
            </a:r>
            <a:r>
              <a:rPr lang="en-US" altLang="zh-CN" sz="2200" baseline="-25000" dirty="0"/>
              <a:t>10</a:t>
            </a:r>
            <a:endParaRPr lang="en-US" altLang="zh-CN" sz="2200" baseline="-25000" dirty="0"/>
          </a:p>
        </p:txBody>
      </p:sp>
      <p:sp>
        <p:nvSpPr>
          <p:cNvPr id="2" name="矩形 1"/>
          <p:cNvSpPr/>
          <p:nvPr/>
        </p:nvSpPr>
        <p:spPr>
          <a:xfrm>
            <a:off x="922655" y="4910455"/>
            <a:ext cx="3168015" cy="146875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l"/>
            <a:r>
              <a:rPr lang="en-US" altLang="zh-CN"/>
              <a:t>answer:</a:t>
            </a:r>
            <a:endParaRPr lang="en-US" altLang="zh-CN"/>
          </a:p>
          <a:p>
            <a:pPr algn="l"/>
            <a:r>
              <a:rPr lang="en-US" altLang="zh-CN"/>
              <a:t>(1)(FFFF FFE0)</a:t>
            </a:r>
            <a:r>
              <a:rPr lang="en-US" altLang="zh-CN" baseline="-25000"/>
              <a:t>16</a:t>
            </a:r>
            <a:endParaRPr lang="en-US" altLang="zh-CN" baseline="-25000"/>
          </a:p>
          <a:p>
            <a:pPr algn="l"/>
            <a:r>
              <a:rPr lang="en-US" altLang="zh-CN"/>
              <a:t>(2)(FFFF)</a:t>
            </a:r>
            <a:r>
              <a:rPr lang="en-US" altLang="zh-CN" baseline="-25000"/>
              <a:t>16</a:t>
            </a:r>
            <a:endParaRPr lang="en-US" altLang="zh-CN" baseline="-25000"/>
          </a:p>
          <a:p>
            <a:pPr algn="l"/>
            <a:r>
              <a:rPr lang="en-US" altLang="zh-CN"/>
              <a:t>(3)(FFFF FFFF)</a:t>
            </a:r>
            <a:r>
              <a:rPr lang="en-US" altLang="zh-CN" baseline="-25000"/>
              <a:t>16</a:t>
            </a:r>
            <a:endParaRPr lang="en-US" altLang="zh-CN" baseline="-25000"/>
          </a:p>
        </p:txBody>
      </p:sp>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29032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0.3 </a:t>
            </a:r>
            <a:r>
              <a:rPr lang="zh-CN" altLang="en-US" dirty="0"/>
              <a:t>授课目标</a:t>
            </a:r>
            <a:endParaRPr lang="zh-CN" altLang="en-US" dirty="0"/>
          </a:p>
        </p:txBody>
      </p:sp>
      <p:sp>
        <p:nvSpPr>
          <p:cNvPr id="51" name="文本框 50"/>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3716801" y="905617"/>
            <a:ext cx="182614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授课目标</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课程安培</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灯片编号占位符 1"/>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0" name="矩形 19"/>
          <p:cNvSpPr/>
          <p:nvPr/>
        </p:nvSpPr>
        <p:spPr>
          <a:xfrm>
            <a:off x="1152727" y="5298501"/>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层：没有基础</a:t>
            </a:r>
            <a:endParaRPr lang="zh-CN" altLang="en-US" sz="2400" dirty="0">
              <a:latin typeface="微软雅黑" panose="020B0503020204020204" pitchFamily="34" charset="-122"/>
              <a:ea typeface="微软雅黑" panose="020B0503020204020204" pitchFamily="34" charset="-122"/>
            </a:endParaRPr>
          </a:p>
        </p:txBody>
      </p:sp>
      <p:sp>
        <p:nvSpPr>
          <p:cNvPr id="21" name="矩形 20"/>
          <p:cNvSpPr/>
          <p:nvPr/>
        </p:nvSpPr>
        <p:spPr>
          <a:xfrm>
            <a:off x="1152727" y="4507554"/>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层：可以看懂程序</a:t>
            </a:r>
            <a:endParaRPr lang="zh-CN" altLang="en-US" sz="2400" dirty="0">
              <a:latin typeface="微软雅黑" panose="020B0503020204020204" pitchFamily="34" charset="-122"/>
              <a:ea typeface="微软雅黑" panose="020B0503020204020204" pitchFamily="34" charset="-122"/>
            </a:endParaRPr>
          </a:p>
        </p:txBody>
      </p:sp>
      <p:sp>
        <p:nvSpPr>
          <p:cNvPr id="22" name="矩形 21"/>
          <p:cNvSpPr/>
          <p:nvPr/>
        </p:nvSpPr>
        <p:spPr>
          <a:xfrm>
            <a:off x="1152727" y="2925656"/>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层：可以编写程序</a:t>
            </a:r>
            <a:endParaRPr lang="zh-CN" altLang="en-US" sz="2400" dirty="0">
              <a:latin typeface="微软雅黑" panose="020B0503020204020204" pitchFamily="34" charset="-122"/>
              <a:ea typeface="微软雅黑" panose="020B0503020204020204" pitchFamily="34" charset="-122"/>
            </a:endParaRPr>
          </a:p>
        </p:txBody>
      </p:sp>
      <p:sp>
        <p:nvSpPr>
          <p:cNvPr id="23" name="矩形 22"/>
          <p:cNvSpPr/>
          <p:nvPr/>
        </p:nvSpPr>
        <p:spPr>
          <a:xfrm>
            <a:off x="1152727" y="3716605"/>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层：可以改写程序</a:t>
            </a:r>
            <a:endParaRPr lang="zh-CN" alt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1152727" y="2134707"/>
            <a:ext cx="5128148" cy="525657"/>
          </a:xfrm>
          <a:prstGeom prst="rect">
            <a:avLst/>
          </a:prstGeom>
        </p:spPr>
        <p:txBody>
          <a:bodyPr wrap="square">
            <a:spAutoFit/>
          </a:bodyPr>
          <a:lstStyle/>
          <a:p>
            <a:pPr marL="285750" indent="-285750">
              <a:lnSpc>
                <a:spcPct val="130000"/>
              </a:lnSpc>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层：可以有效率地编写程序</a:t>
            </a:r>
            <a:endParaRPr lang="zh-CN" altLang="en-US" sz="2400" dirty="0">
              <a:latin typeface="微软雅黑" panose="020B0503020204020204" pitchFamily="34" charset="-122"/>
              <a:ea typeface="微软雅黑" panose="020B0503020204020204" pitchFamily="34" charset="-122"/>
            </a:endParaRPr>
          </a:p>
        </p:txBody>
      </p:sp>
      <p:sp>
        <p:nvSpPr>
          <p:cNvPr id="4" name="箭头: 下 3"/>
          <p:cNvSpPr/>
          <p:nvPr/>
        </p:nvSpPr>
        <p:spPr>
          <a:xfrm rot="10800000">
            <a:off x="7653135" y="1836308"/>
            <a:ext cx="676275" cy="4286250"/>
          </a:xfrm>
          <a:prstGeom prst="downArrow">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星形: 五角 5"/>
          <p:cNvSpPr/>
          <p:nvPr/>
        </p:nvSpPr>
        <p:spPr>
          <a:xfrm>
            <a:off x="4676775" y="5035672"/>
            <a:ext cx="523875" cy="525657"/>
          </a:xfrm>
          <a:prstGeom prst="star5">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p:nvSpPr>
        <p:spPr>
          <a:xfrm>
            <a:off x="5216304" y="5228956"/>
            <a:ext cx="121058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你在这里</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星形: 五角 29"/>
          <p:cNvSpPr/>
          <p:nvPr/>
        </p:nvSpPr>
        <p:spPr>
          <a:xfrm>
            <a:off x="4629871" y="3286357"/>
            <a:ext cx="523875" cy="525657"/>
          </a:xfrm>
          <a:prstGeom prst="star5">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文本框 30"/>
          <p:cNvSpPr txBox="1"/>
          <p:nvPr/>
        </p:nvSpPr>
        <p:spPr>
          <a:xfrm>
            <a:off x="5192852" y="3434293"/>
            <a:ext cx="146706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课堂能学的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2" name="星形: 五角 31"/>
          <p:cNvSpPr/>
          <p:nvPr/>
        </p:nvSpPr>
        <p:spPr>
          <a:xfrm>
            <a:off x="4629871" y="2528950"/>
            <a:ext cx="523875" cy="525657"/>
          </a:xfrm>
          <a:prstGeom prst="star5">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3" name="文本框 32"/>
          <p:cNvSpPr txBox="1"/>
          <p:nvPr/>
        </p:nvSpPr>
        <p:spPr>
          <a:xfrm>
            <a:off x="5200650" y="2623093"/>
            <a:ext cx="1467068" cy="400110"/>
          </a:xfrm>
          <a:prstGeom prst="rect">
            <a:avLst/>
          </a:prstGeom>
          <a:noFill/>
        </p:spPr>
        <p:txBody>
          <a:bodyPr wrap="none" rtlCol="0">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课堂能学的</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8" name="矩形 37"/>
          <p:cNvSpPr/>
          <p:nvPr/>
        </p:nvSpPr>
        <p:spPr>
          <a:xfrm>
            <a:off x="8204325" y="1404240"/>
            <a:ext cx="1144753" cy="525657"/>
          </a:xfrm>
          <a:prstGeom prst="rect">
            <a:avLst/>
          </a:prstGeom>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高</a:t>
            </a:r>
            <a:endParaRPr lang="zh-CN" altLang="en-US" sz="2400" dirty="0">
              <a:latin typeface="微软雅黑" panose="020B0503020204020204" pitchFamily="34" charset="-122"/>
              <a:ea typeface="微软雅黑" panose="020B0503020204020204" pitchFamily="34" charset="-122"/>
            </a:endParaRPr>
          </a:p>
        </p:txBody>
      </p:sp>
      <p:sp>
        <p:nvSpPr>
          <p:cNvPr id="39" name="矩形 38"/>
          <p:cNvSpPr/>
          <p:nvPr/>
        </p:nvSpPr>
        <p:spPr>
          <a:xfrm>
            <a:off x="8242852" y="5898062"/>
            <a:ext cx="1144753" cy="525657"/>
          </a:xfrm>
          <a:prstGeom prst="rect">
            <a:avLst/>
          </a:prstGeom>
        </p:spPr>
        <p:txBody>
          <a:bodyPr wrap="square">
            <a:spAutoFit/>
          </a:bodyPr>
          <a:lstStyle/>
          <a:p>
            <a:pPr>
              <a:lnSpc>
                <a:spcPct val="130000"/>
              </a:lnSpc>
            </a:pPr>
            <a:r>
              <a:rPr lang="zh-CN" altLang="en-US" sz="2400" dirty="0">
                <a:latin typeface="微软雅黑" panose="020B0503020204020204" pitchFamily="34" charset="-122"/>
                <a:ea typeface="微软雅黑" panose="020B0503020204020204" pitchFamily="34" charset="-122"/>
              </a:rPr>
              <a:t>低</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2"/>
          <p:cNvSpPr txBox="1">
            <a:spLocks noChangeArrowheads="1"/>
          </p:cNvSpPr>
          <p:nvPr/>
        </p:nvSpPr>
        <p:spPr>
          <a:xfrm>
            <a:off x="3234266" y="979381"/>
            <a:ext cx="305724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小数的表示方法</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信息的表示与存储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57302" y="1294760"/>
            <a:ext cx="9100782" cy="5522794"/>
          </a:xfrm>
          <a:prstGeom prst="rect">
            <a:avLst/>
          </a:prstGeom>
        </p:spPr>
        <p:txBody>
          <a:bodyPr vert="horz" wrap="square" lIns="91440" tIns="45720" rIns="91440" bIns="45720" rtlCol="0">
            <a:spAutoFit/>
          </a:bodyPr>
          <a:lstStyle>
            <a:lvl1pPr marL="228600" indent="-228600">
              <a:lnSpc>
                <a:spcPct val="150000"/>
              </a:lnSpc>
              <a:spcBef>
                <a:spcPts val="1000"/>
              </a:spcBef>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vl2pPr marL="685800" lvl="1" indent="-228600" defTabSz="914400">
              <a:lnSpc>
                <a:spcPct val="90000"/>
              </a:lnSpc>
              <a:spcBef>
                <a:spcPts val="500"/>
              </a:spcBef>
              <a:buFont typeface="Arial" panose="020B0604020202020204" pitchFamily="34" charset="0"/>
              <a:buChar char="•"/>
              <a:defRPr sz="2400"/>
            </a:lvl2pPr>
            <a:lvl3pPr marL="1143000" lvl="2"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定点数：</a:t>
            </a:r>
            <a:endParaRPr lang="en-US" altLang="zh-CN" sz="2200" dirty="0"/>
          </a:p>
          <a:p>
            <a:pPr marL="0" indent="0">
              <a:buNone/>
            </a:pPr>
            <a:r>
              <a:rPr lang="en-US" altLang="zh-CN" sz="2200" dirty="0"/>
              <a:t>    </a:t>
            </a:r>
            <a:endParaRPr lang="zh-CN" altLang="en-US" sz="2200" dirty="0"/>
          </a:p>
          <a:p>
            <a:r>
              <a:rPr lang="zh-CN" altLang="en-US" sz="2200" dirty="0"/>
              <a:t>浮点数：</a:t>
            </a:r>
            <a:endParaRPr lang="en-US" altLang="zh-CN" sz="2200" dirty="0"/>
          </a:p>
          <a:p>
            <a:endParaRPr lang="en-US" altLang="zh-CN" sz="2200" dirty="0"/>
          </a:p>
          <a:p>
            <a:pPr marL="0" indent="0">
              <a:buNone/>
            </a:pPr>
            <a:r>
              <a:rPr lang="zh-CN" altLang="en-US" sz="2200" dirty="0"/>
              <a:t>      一个数 </a:t>
            </a:r>
            <a:r>
              <a:rPr lang="en-US" altLang="zh-CN" sz="2200" dirty="0"/>
              <a:t>N </a:t>
            </a:r>
            <a:r>
              <a:rPr lang="zh-CN" altLang="en-US" sz="2200" dirty="0"/>
              <a:t>用浮点形式表示可以写成：</a:t>
            </a:r>
            <a:br>
              <a:rPr lang="zh-CN" altLang="en-US" sz="2200" dirty="0"/>
            </a:br>
            <a:r>
              <a:rPr lang="zh-CN" altLang="en-US" sz="2200" dirty="0"/>
              <a:t>                    </a:t>
            </a:r>
            <a:r>
              <a:rPr lang="en-US" altLang="zh-CN" sz="2200" dirty="0"/>
              <a:t>N=M×2</a:t>
            </a:r>
            <a:r>
              <a:rPr lang="en-US" altLang="zh-CN" sz="2200" baseline="30000" dirty="0"/>
              <a:t>E</a:t>
            </a:r>
            <a:r>
              <a:rPr lang="en-US" altLang="zh-CN" sz="2200" dirty="0"/>
              <a:t> </a:t>
            </a:r>
            <a:endParaRPr lang="en-US" altLang="zh-CN" sz="2200" dirty="0"/>
          </a:p>
          <a:p>
            <a:pPr lvl="1">
              <a:lnSpc>
                <a:spcPct val="120000"/>
              </a:lnSpc>
            </a:pPr>
            <a:r>
              <a:rPr lang="en-US" altLang="zh-CN" dirty="0">
                <a:latin typeface="微软雅黑" panose="020B0503020204020204" pitchFamily="34" charset="-122"/>
                <a:ea typeface="微软雅黑" panose="020B0503020204020204" pitchFamily="34" charset="-122"/>
              </a:rPr>
              <a:t>E</a:t>
            </a:r>
            <a:r>
              <a:rPr lang="zh-CN" altLang="en-US" dirty="0">
                <a:latin typeface="微软雅黑" panose="020B0503020204020204" pitchFamily="34" charset="-122"/>
                <a:ea typeface="微软雅黑" panose="020B0503020204020204" pitchFamily="34" charset="-122"/>
              </a:rPr>
              <a:t>表示</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的幂，称为数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的阶码。阶码确定了数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的小数点的位置，其位数反映了该浮点数所表示的数的范围。</a:t>
            </a:r>
            <a:endParaRPr lang="zh-CN" altLang="en-US" dirty="0">
              <a:latin typeface="微软雅黑" panose="020B0503020204020204" pitchFamily="34" charset="-122"/>
              <a:ea typeface="微软雅黑" panose="020B0503020204020204" pitchFamily="34" charset="-122"/>
            </a:endParaRPr>
          </a:p>
          <a:p>
            <a:pPr lvl="1">
              <a:lnSpc>
                <a:spcPct val="120000"/>
              </a:lnSpc>
            </a:pP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表示数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的全部有效数字，称为数</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的尾数。其位数反映了数据的精度</a:t>
            </a:r>
            <a:r>
              <a:rPr lang="zh-CN" altLang="en-US" dirty="0"/>
              <a:t>。</a:t>
            </a:r>
            <a:endParaRPr lang="zh-CN" altLang="en-US" dirty="0"/>
          </a:p>
        </p:txBody>
      </p:sp>
      <p:pic>
        <p:nvPicPr>
          <p:cNvPr id="2" name="图片 1"/>
          <p:cNvPicPr>
            <a:picLocks noChangeAspect="1"/>
          </p:cNvPicPr>
          <p:nvPr/>
        </p:nvPicPr>
        <p:blipFill>
          <a:blip r:embed="rId1"/>
          <a:stretch>
            <a:fillRect/>
          </a:stretch>
        </p:blipFill>
        <p:spPr>
          <a:xfrm>
            <a:off x="1793875" y="2705735"/>
            <a:ext cx="4497705" cy="1296670"/>
          </a:xfrm>
          <a:prstGeom prst="rect">
            <a:avLst/>
          </a:prstGeom>
        </p:spPr>
      </p:pic>
      <p:pic>
        <p:nvPicPr>
          <p:cNvPr id="3" name="图片 2"/>
          <p:cNvPicPr>
            <a:picLocks noChangeAspect="1"/>
          </p:cNvPicPr>
          <p:nvPr/>
        </p:nvPicPr>
        <p:blipFill>
          <a:blip r:embed="rId2"/>
          <a:stretch>
            <a:fillRect/>
          </a:stretch>
        </p:blipFill>
        <p:spPr>
          <a:xfrm>
            <a:off x="1775460" y="1409700"/>
            <a:ext cx="4897462" cy="1296000"/>
          </a:xfrm>
          <a:prstGeom prst="rect">
            <a:avLst/>
          </a:prstGeom>
        </p:spPr>
      </p:pic>
      <p:sp>
        <p:nvSpPr>
          <p:cNvPr id="4" name="灯片编号占位符 3"/>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3" name="Rectangle 3"/>
          <p:cNvSpPr>
            <a:spLocks noGrp="1" noChangeArrowheads="1"/>
          </p:cNvSpPr>
          <p:nvPr>
            <p:ph idx="1"/>
          </p:nvPr>
        </p:nvSpPr>
        <p:spPr>
          <a:xfrm>
            <a:off x="631371" y="1807029"/>
            <a:ext cx="7881257" cy="4648200"/>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西文字符：</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ASCII</a:t>
            </a:r>
            <a:r>
              <a:rPr lang="zh-CN" altLang="en-US" sz="2000" dirty="0">
                <a:latin typeface="微软雅黑" panose="020B0503020204020204" pitchFamily="34" charset="-122"/>
                <a:ea typeface="微软雅黑" panose="020B0503020204020204" pitchFamily="34" charset="-122"/>
              </a:rPr>
              <a:t>码：用</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位二进制数表示一个字符，最多可以表示</a:t>
            </a:r>
            <a:r>
              <a:rPr lang="en-US" altLang="zh-CN" sz="2000" dirty="0">
                <a:latin typeface="微软雅黑" panose="020B0503020204020204" pitchFamily="34" charset="-122"/>
                <a:ea typeface="微软雅黑" panose="020B0503020204020204" pitchFamily="34" charset="-122"/>
              </a:rPr>
              <a:t>2^7=128</a:t>
            </a:r>
            <a:r>
              <a:rPr lang="zh-CN" altLang="en-US" sz="2000" dirty="0">
                <a:latin typeface="微软雅黑" panose="020B0503020204020204" pitchFamily="34" charset="-122"/>
                <a:ea typeface="微软雅黑" panose="020B0503020204020204" pitchFamily="34" charset="-122"/>
              </a:rPr>
              <a:t>个字符，包括</a:t>
            </a:r>
            <a:r>
              <a:rPr lang="en-US" altLang="zh-CN" sz="2000" dirty="0">
                <a:latin typeface="微软雅黑" panose="020B0503020204020204" pitchFamily="34" charset="-122"/>
                <a:ea typeface="微软雅黑" panose="020B0503020204020204" pitchFamily="34" charset="-122"/>
              </a:rPr>
              <a:t>95</a:t>
            </a:r>
            <a:r>
              <a:rPr lang="zh-CN" altLang="en-US" sz="2000" dirty="0">
                <a:latin typeface="微软雅黑" panose="020B0503020204020204" pitchFamily="34" charset="-122"/>
                <a:ea typeface="微软雅黑" panose="020B0503020204020204" pitchFamily="34" charset="-122"/>
              </a:rPr>
              <a:t>种打印字符和</a:t>
            </a:r>
            <a:r>
              <a:rPr lang="en-US" altLang="zh-CN" sz="2000" dirty="0">
                <a:latin typeface="微软雅黑" panose="020B0503020204020204" pitchFamily="34" charset="-122"/>
                <a:ea typeface="微软雅黑" panose="020B0503020204020204" pitchFamily="34" charset="-122"/>
              </a:rPr>
              <a:t>33</a:t>
            </a:r>
            <a:r>
              <a:rPr lang="zh-CN" altLang="en-US" sz="2000" dirty="0">
                <a:latin typeface="微软雅黑" panose="020B0503020204020204" pitchFamily="34" charset="-122"/>
                <a:ea typeface="微软雅黑" panose="020B0503020204020204" pitchFamily="34" charset="-122"/>
              </a:rPr>
              <a:t>控制字符。</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EBCDIC</a:t>
            </a:r>
            <a:r>
              <a:rPr lang="zh-CN" altLang="en-US" sz="2000" dirty="0">
                <a:latin typeface="微软雅黑" panose="020B0503020204020204" pitchFamily="34" charset="-122"/>
                <a:ea typeface="微软雅黑" panose="020B0503020204020204" pitchFamily="34" charset="-122"/>
              </a:rPr>
              <a:t>码：用</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位二进制数表示一个字符，最多可以表示</a:t>
            </a:r>
            <a:r>
              <a:rPr lang="en-US" altLang="zh-CN" sz="2000" dirty="0">
                <a:latin typeface="微软雅黑" panose="020B0503020204020204" pitchFamily="34" charset="-122"/>
                <a:ea typeface="微软雅黑" panose="020B0503020204020204" pitchFamily="34" charset="-122"/>
              </a:rPr>
              <a:t>2^8=256</a:t>
            </a:r>
            <a:r>
              <a:rPr lang="zh-CN" altLang="en-US" sz="2000" dirty="0">
                <a:latin typeface="微软雅黑" panose="020B0503020204020204" pitchFamily="34" charset="-122"/>
                <a:ea typeface="微软雅黑" panose="020B0503020204020204" pitchFamily="34" charset="-122"/>
              </a:rPr>
              <a:t>个字符。</a:t>
            </a:r>
            <a:endParaRPr lang="zh-CN" altLang="en-US" sz="2000" dirty="0">
              <a:latin typeface="微软雅黑" panose="020B0503020204020204" pitchFamily="34" charset="-122"/>
              <a:ea typeface="微软雅黑" panose="020B0503020204020204" pitchFamily="34" charset="-122"/>
            </a:endParaRP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汉字：</a:t>
            </a:r>
            <a:endParaRPr lang="zh-CN" altLang="en-US"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应用较为广泛的是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国家标准信息交换用汉字编码</a:t>
            </a:r>
            <a:r>
              <a:rPr lang="en-US" altLang="zh-CN" sz="2000" dirty="0">
                <a:latin typeface="微软雅黑" panose="020B0503020204020204" pitchFamily="34" charset="-122"/>
                <a:ea typeface="微软雅黑" panose="020B0503020204020204" pitchFamily="34" charset="-122"/>
              </a:rPr>
              <a:t>"(GB2312-80</a:t>
            </a:r>
            <a:r>
              <a:rPr lang="zh-CN" altLang="en-US" sz="2000" dirty="0">
                <a:latin typeface="微软雅黑" panose="020B0503020204020204" pitchFamily="34" charset="-122"/>
                <a:ea typeface="微软雅黑" panose="020B0503020204020204" pitchFamily="34" charset="-122"/>
              </a:rPr>
              <a:t>标准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，简称国标码。是二字节码，用二个七位二进制数编码表示一个汉字。</a:t>
            </a:r>
            <a:endParaRPr lang="zh-CN" altLang="en-US" sz="2000" dirty="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3029083" y="979381"/>
            <a:ext cx="346761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非数值信息的表示</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7" name="矩形 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文本框 9"/>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箭头: 五边形 10"/>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文本框 11"/>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信息的表示与存储</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rPr>
              <a:t>0</a:t>
            </a:r>
            <a:endParaRPr lang="en-US" altLang="zh-CN" sz="2400" b="1" dirty="0">
              <a:solidFill>
                <a:schemeClr val="accent5">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10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556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5485234"/>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247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545323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988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5" name="Rectangle 125"/>
          <p:cNvSpPr/>
          <p:nvPr/>
        </p:nvSpPr>
        <p:spPr>
          <a:xfrm>
            <a:off x="4385241" y="483592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程序开发基本概念</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1" name="Rectangle 3"/>
          <p:cNvSpPr>
            <a:spLocks noGrp="1" noChangeArrowheads="1"/>
          </p:cNvSpPr>
          <p:nvPr>
            <p:ph idx="1"/>
          </p:nvPr>
        </p:nvSpPr>
        <p:spPr>
          <a:xfrm>
            <a:off x="628650" y="1806188"/>
            <a:ext cx="7886700" cy="4325671"/>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源程序：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用源语言写的，有待翻译的程序</a:t>
            </a:r>
            <a:endParaRPr lang="zh-CN" altLang="en-US" sz="2000" dirty="0">
              <a:latin typeface="微软雅黑" panose="020B0503020204020204" pitchFamily="34" charset="-122"/>
              <a:ea typeface="微软雅黑" panose="020B0503020204020204" pitchFamily="34" charset="-122"/>
            </a:endParaRP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目标程序：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也称为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结果程序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，是源程序通过翻译程序加工以后所生成的程序。</a:t>
            </a:r>
            <a:endParaRPr lang="zh-CN" altLang="en-US" sz="2000" dirty="0">
              <a:latin typeface="微软雅黑" panose="020B0503020204020204" pitchFamily="34" charset="-122"/>
              <a:ea typeface="微软雅黑" panose="020B0503020204020204" pitchFamily="34" charset="-122"/>
            </a:endParaRP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翻译程序：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是指一个把源程序翻译成等价的目标程序的程序。</a:t>
            </a:r>
            <a:endParaRPr lang="en-US" altLang="zh-CN"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包括：汇编程序、编译程序、解释程序。</a:t>
            </a:r>
            <a:endParaRPr lang="zh-CN" altLang="en-US" sz="20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基本术语</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三种不同类型的翻译程序</a:t>
            </a:r>
            <a:endParaRPr lang="zh-CN" altLang="en-US" dirty="0">
              <a:solidFill>
                <a:schemeClr val="bg1"/>
              </a:solidFill>
            </a:endParaRPr>
          </a:p>
        </p:txBody>
      </p:sp>
      <p:sp>
        <p:nvSpPr>
          <p:cNvPr id="91139" name="Rectangle 3"/>
          <p:cNvSpPr>
            <a:spLocks noGrp="1" noChangeArrowheads="1"/>
          </p:cNvSpPr>
          <p:nvPr>
            <p:ph idx="1"/>
          </p:nvPr>
        </p:nvSpPr>
        <p:spPr>
          <a:xfrm>
            <a:off x="282930" y="1750547"/>
            <a:ext cx="8820150" cy="4641784"/>
          </a:xfrm>
        </p:spPr>
        <p:txBody>
          <a:bodyPr vert="horz" wrap="square" lIns="91440" tIns="45720" rIns="91440" bIns="45720" rtlCol="0">
            <a:spAutoFit/>
          </a:bodyPr>
          <a:lstStyle/>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汇编程序：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其任务是把用汇编语言写成的源程序，翻译成机器语言形式的目标程序。</a:t>
            </a:r>
            <a:endParaRPr lang="zh-CN" altLang="en-US" sz="2000" dirty="0">
              <a:latin typeface="微软雅黑" panose="020B0503020204020204" pitchFamily="34" charset="-122"/>
              <a:ea typeface="微软雅黑" panose="020B0503020204020204" pitchFamily="34" charset="-122"/>
            </a:endParaRPr>
          </a:p>
          <a:p>
            <a:pPr defTabSz="457200">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编译程序：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若源程序是用高级程序设计语言所写，经翻译程序加工生成目标程序，那么，该翻译程序就称为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编译程序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解释程序：</a:t>
            </a:r>
            <a:endParaRPr lang="zh-CN" altLang="en-US" sz="2000" dirty="0">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2000" dirty="0">
                <a:latin typeface="微软雅黑" panose="020B0503020204020204" pitchFamily="34" charset="-122"/>
                <a:ea typeface="微软雅黑" panose="020B0503020204020204" pitchFamily="34" charset="-122"/>
              </a:rPr>
              <a:t>这也是一种翻译程序，同样是将高级语言源程序翻译成机器指令。它与编译程序不同点就在于：它是边翻译边执行的，即输入一句、翻译一句、 执行一句，直至将整个源程序翻译并执行完毕。</a:t>
            </a:r>
            <a:endParaRPr lang="zh-CN" altLang="en-US" sz="20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lnSpc>
                <a:spcPct val="80000"/>
              </a:lnSpc>
            </a:pPr>
            <a:r>
              <a:rPr lang="zh-CN" altLang="en-US" dirty="0">
                <a:solidFill>
                  <a:schemeClr val="bg1"/>
                </a:solidFill>
              </a:rPr>
              <a:t>基本术语</a:t>
            </a:r>
            <a:br>
              <a:rPr lang="zh-CN" altLang="en-US" sz="3600" dirty="0">
                <a:solidFill>
                  <a:schemeClr val="bg1"/>
                </a:solidFill>
              </a:rPr>
            </a:br>
            <a:r>
              <a:rPr lang="zh-CN" altLang="en-US" sz="3600" dirty="0">
                <a:solidFill>
                  <a:schemeClr val="bg1"/>
                </a:solidFill>
              </a:rPr>
              <a:t>       </a:t>
            </a:r>
            <a:r>
              <a:rPr lang="en-US" altLang="zh-CN" sz="3600" dirty="0">
                <a:solidFill>
                  <a:schemeClr val="bg1"/>
                </a:solidFill>
              </a:rPr>
              <a:t>——</a:t>
            </a:r>
            <a:r>
              <a:rPr lang="zh-CN" altLang="en-US" sz="3600" dirty="0">
                <a:solidFill>
                  <a:schemeClr val="bg1"/>
                </a:solidFill>
              </a:rPr>
              <a:t>三种不同类型的翻译程序</a:t>
            </a:r>
            <a:endParaRPr lang="zh-CN" altLang="en-US" sz="3600" dirty="0">
              <a:solidFill>
                <a:schemeClr val="bg1"/>
              </a:solidFill>
            </a:endParaRPr>
          </a:p>
        </p:txBody>
      </p:sp>
      <p:sp>
        <p:nvSpPr>
          <p:cNvPr id="7" name="Rectangle 2"/>
          <p:cNvSpPr txBox="1">
            <a:spLocks noChangeArrowheads="1"/>
          </p:cNvSpPr>
          <p:nvPr/>
        </p:nvSpPr>
        <p:spPr>
          <a:xfrm>
            <a:off x="628650" y="36512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zh-CN" altLang="en-US">
                <a:solidFill>
                  <a:schemeClr val="bg1"/>
                </a:solidFill>
              </a:rPr>
              <a:t>基本术语</a:t>
            </a:r>
            <a:br>
              <a:rPr lang="zh-CN" altLang="en-US" sz="3600">
                <a:solidFill>
                  <a:schemeClr val="bg1"/>
                </a:solidFill>
              </a:rPr>
            </a:br>
            <a:r>
              <a:rPr lang="zh-CN" altLang="en-US" sz="3600">
                <a:solidFill>
                  <a:schemeClr val="bg1"/>
                </a:solidFill>
              </a:rPr>
              <a:t>       </a:t>
            </a:r>
            <a:r>
              <a:rPr lang="en-US" altLang="zh-CN" sz="3600">
                <a:solidFill>
                  <a:schemeClr val="bg1"/>
                </a:solidFill>
              </a:rPr>
              <a:t>——</a:t>
            </a:r>
            <a:r>
              <a:rPr lang="zh-CN" altLang="en-US" sz="3600">
                <a:solidFill>
                  <a:schemeClr val="bg1"/>
                </a:solidFill>
              </a:rPr>
              <a:t>三种不同类型的翻译程序</a:t>
            </a:r>
            <a:endParaRPr lang="zh-CN" altLang="en-US" dirty="0">
              <a:solidFill>
                <a:schemeClr val="bg1"/>
              </a:solidFill>
            </a:endParaRPr>
          </a:p>
        </p:txBody>
      </p:sp>
      <p:sp>
        <p:nvSpPr>
          <p:cNvPr id="8" name="Rectangle 2"/>
          <p:cNvSpPr txBox="1">
            <a:spLocks noChangeArrowheads="1"/>
          </p:cNvSpPr>
          <p:nvPr/>
        </p:nvSpPr>
        <p:spPr>
          <a:xfrm>
            <a:off x="3849819"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基本术语</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9" name="矩形 8"/>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1" name="文本框 10"/>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箭头: 五边形 12"/>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5" name="文本框 14"/>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928191" y="1750547"/>
            <a:ext cx="7587159" cy="4991889"/>
          </a:xfrm>
          <a:prstGeom prst="rect">
            <a:avLst/>
          </a:prstGeom>
        </p:spPr>
      </p:pic>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2373456" y="979381"/>
            <a:ext cx="477887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程序的完整开发过程</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箭头: 五边形 1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755265" y="1574800"/>
            <a:ext cx="3761740" cy="4719955"/>
          </a:xfrm>
          <a:prstGeom prst="rect">
            <a:avLst/>
          </a:prstGeom>
        </p:spPr>
      </p:pic>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2"/>
          <p:cNvSpPr txBox="1">
            <a:spLocks noChangeArrowheads="1"/>
          </p:cNvSpPr>
          <p:nvPr/>
        </p:nvSpPr>
        <p:spPr>
          <a:xfrm>
            <a:off x="2373456" y="979381"/>
            <a:ext cx="477887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程序的完整开发过程</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箭头: 五边形 13"/>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第一章 绪论</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1.5 </a:t>
            </a: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程序开发的基本概念</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stretch>
            <a:fillRect/>
          </a:stretch>
        </p:blipFill>
        <p:spPr>
          <a:xfrm>
            <a:off x="282930" y="1826219"/>
            <a:ext cx="8578139" cy="4239196"/>
          </a:xfrm>
          <a:prstGeom prst="rect">
            <a:avLst/>
          </a:prstGeom>
        </p:spPr>
      </p:pic>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0</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10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556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5485234"/>
            <a:ext cx="504173" cy="501201"/>
          </a:xfrm>
          <a:prstGeom prst="ellipse">
            <a:avLst/>
          </a:prstGeom>
          <a:noFill/>
          <a:ln w="57150">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rgbClr val="1F4E79"/>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247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5453236"/>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98801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b="1" dirty="0">
              <a:solidFill>
                <a:srgbClr val="1F4E79"/>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5" name="Rectangle 125"/>
          <p:cNvSpPr/>
          <p:nvPr/>
        </p:nvSpPr>
        <p:spPr>
          <a:xfrm>
            <a:off x="4385241" y="483592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程序开发基本概念</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3439453" y="979381"/>
            <a:ext cx="2646878"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本章主要内容</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箭头: 五边形 13"/>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6" name="文本框 15"/>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.0 </a:t>
            </a:r>
            <a:r>
              <a:rPr lang="zh-CN" altLang="en-US" dirty="0">
                <a:solidFill>
                  <a:prstClr val="black"/>
                </a:solidFill>
              </a:rPr>
              <a:t>章节主要内容</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Rectangle 3"/>
          <p:cNvSpPr txBox="1">
            <a:spLocks noChangeArrowheads="1"/>
          </p:cNvSpPr>
          <p:nvPr/>
        </p:nvSpPr>
        <p:spPr>
          <a:xfrm>
            <a:off x="1120414" y="1914896"/>
            <a:ext cx="74676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Font typeface="Wingdings" panose="05000000000000000000" pitchFamily="2" charset="2"/>
              <a:buChar char="p"/>
            </a:pPr>
            <a:r>
              <a:rPr lang="en-US" altLang="zh-CN" dirty="0"/>
              <a:t>C++</a:t>
            </a:r>
            <a:r>
              <a:rPr lang="zh-CN" altLang="en-US" dirty="0"/>
              <a:t>语言概述</a:t>
            </a:r>
            <a:endParaRPr lang="zh-CN" altLang="en-US" dirty="0"/>
          </a:p>
          <a:p>
            <a:pPr>
              <a:lnSpc>
                <a:spcPct val="130000"/>
              </a:lnSpc>
              <a:buFont typeface="Wingdings" panose="05000000000000000000" pitchFamily="2" charset="2"/>
              <a:buChar char="p"/>
            </a:pPr>
            <a:r>
              <a:rPr lang="zh-CN" altLang="en-US" dirty="0"/>
              <a:t>基本数据类型和表达式</a:t>
            </a:r>
            <a:endParaRPr lang="zh-CN" altLang="en-US" dirty="0"/>
          </a:p>
          <a:p>
            <a:pPr>
              <a:lnSpc>
                <a:spcPct val="130000"/>
              </a:lnSpc>
              <a:buFont typeface="Wingdings" panose="05000000000000000000" pitchFamily="2" charset="2"/>
              <a:buChar char="p"/>
            </a:pPr>
            <a:r>
              <a:rPr lang="zh-CN" altLang="en-US" dirty="0"/>
              <a:t>数据的输入与输出</a:t>
            </a:r>
            <a:endParaRPr lang="zh-CN" altLang="en-US" dirty="0"/>
          </a:p>
          <a:p>
            <a:pPr>
              <a:lnSpc>
                <a:spcPct val="130000"/>
              </a:lnSpc>
              <a:buFont typeface="Wingdings" panose="05000000000000000000" pitchFamily="2" charset="2"/>
              <a:buChar char="p"/>
            </a:pPr>
            <a:r>
              <a:rPr lang="zh-CN" altLang="en-US" dirty="0"/>
              <a:t>算法的基本控制结构</a:t>
            </a:r>
            <a:endParaRPr lang="zh-CN" altLang="en-US" dirty="0"/>
          </a:p>
          <a:p>
            <a:pPr>
              <a:lnSpc>
                <a:spcPct val="130000"/>
              </a:lnSpc>
              <a:buFont typeface="Wingdings" panose="05000000000000000000" pitchFamily="2" charset="2"/>
              <a:buChar char="p"/>
            </a:pPr>
            <a:r>
              <a:rPr lang="zh-CN" altLang="en-US" dirty="0"/>
              <a:t>类型别名与类型判断</a:t>
            </a:r>
            <a:endParaRPr lang="en-US" altLang="zh-CN" dirty="0"/>
          </a:p>
          <a:p>
            <a:pPr>
              <a:lnSpc>
                <a:spcPct val="130000"/>
              </a:lnSpc>
              <a:buFont typeface="Wingdings" panose="05000000000000000000" pitchFamily="2" charset="2"/>
              <a:buChar char="p"/>
            </a:pPr>
            <a:r>
              <a:rPr lang="zh-CN" altLang="en-US" dirty="0"/>
              <a:t>深度探索</a:t>
            </a:r>
            <a:endParaRPr lang="zh-CN" altLang="en-US" dirty="0"/>
          </a:p>
        </p:txBody>
      </p:sp>
      <p:sp>
        <p:nvSpPr>
          <p:cNvPr id="2" name="箭头: 右 1"/>
          <p:cNvSpPr/>
          <p:nvPr/>
        </p:nvSpPr>
        <p:spPr>
          <a:xfrm>
            <a:off x="5921649" y="2109737"/>
            <a:ext cx="899886" cy="257715"/>
          </a:xfrm>
          <a:prstGeom prst="rightArrow">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a:off x="5921649" y="3174913"/>
            <a:ext cx="899886" cy="257715"/>
          </a:xfrm>
          <a:prstGeom prst="rightArrow">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5921649" y="4281540"/>
            <a:ext cx="899886" cy="257715"/>
          </a:xfrm>
          <a:prstGeom prst="rightArrow">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5921649" y="5405771"/>
            <a:ext cx="899886" cy="257715"/>
          </a:xfrm>
          <a:prstGeom prst="rightArrow">
            <a:avLst/>
          </a:prstGeom>
          <a:noFill/>
          <a:ln>
            <a:solidFill>
              <a:srgbClr val="1F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14400" y="2627086"/>
            <a:ext cx="4630056" cy="128824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05723" y="2007761"/>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词法信息</a:t>
            </a:r>
            <a:endParaRPr lang="zh-CN" altLang="en-US" sz="24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230308" y="304037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句法信息</a:t>
            </a:r>
            <a:endParaRPr lang="zh-CN" altLang="en-US" sz="24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7230308" y="4239939"/>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文法信息</a:t>
            </a:r>
            <a:endParaRPr lang="zh-CN" altLang="en-US" sz="24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240388" y="530379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扩充信息</a:t>
            </a:r>
            <a:endParaRPr lang="zh-CN" altLang="en-US" sz="2400" dirty="0">
              <a:latin typeface="微软雅黑" panose="020B0503020204020204" pitchFamily="34" charset="-122"/>
              <a:ea typeface="微软雅黑" panose="020B0503020204020204" pitchFamily="34" charset="-122"/>
            </a:endParaRPr>
          </a:p>
        </p:txBody>
      </p:sp>
      <p:sp>
        <p:nvSpPr>
          <p:cNvPr id="24" name="矩形 23"/>
          <p:cNvSpPr/>
          <p:nvPr/>
        </p:nvSpPr>
        <p:spPr>
          <a:xfrm>
            <a:off x="914400" y="4701604"/>
            <a:ext cx="4630056" cy="128824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124"/>
          <p:cNvSpPr/>
          <p:nvPr/>
        </p:nvSpPr>
        <p:spPr>
          <a:xfrm>
            <a:off x="3509477" y="1592965"/>
            <a:ext cx="504173" cy="501201"/>
          </a:xfrm>
          <a:prstGeom prst="ellipse">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rPr>
              <a:t>1</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44" name="Rectangle 125"/>
          <p:cNvSpPr/>
          <p:nvPr/>
        </p:nvSpPr>
        <p:spPr>
          <a:xfrm>
            <a:off x="4385241" y="1560968"/>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课程安排</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45" name="Oval 134"/>
          <p:cNvSpPr/>
          <p:nvPr/>
        </p:nvSpPr>
        <p:spPr>
          <a:xfrm>
            <a:off x="3509477" y="2300647"/>
            <a:ext cx="504173" cy="501201"/>
          </a:xfrm>
          <a:prstGeom prst="ellipse">
            <a:avLst/>
          </a:prstGeom>
          <a:noFill/>
          <a:ln w="57150">
            <a:solidFill>
              <a:srgbClr val="3C609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rPr>
              <a:t>2</a:t>
            </a:r>
            <a:endParaRPr lang="en-US" altLang="zh-CN" sz="2400" b="1" dirty="0">
              <a:solidFill>
                <a:srgbClr val="3C609E"/>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1" name="文本框 50"/>
          <p:cNvSpPr txBox="1">
            <a:spLocks noChangeArrowheads="1"/>
          </p:cNvSpPr>
          <p:nvPr/>
        </p:nvSpPr>
        <p:spPr bwMode="auto">
          <a:xfrm>
            <a:off x="370243" y="150439"/>
            <a:ext cx="264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sym typeface="FZHei-B01S" panose="02010601030101010101" pitchFamily="2" charset="-122"/>
              </a:rPr>
              <a:t>目录</a:t>
            </a:r>
            <a:endParaRPr lang="zh-CN" altLang="en-US" sz="2400" dirty="0">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7" name="标题 1"/>
          <p:cNvSpPr txBox="1"/>
          <p:nvPr/>
        </p:nvSpPr>
        <p:spPr>
          <a:xfrm>
            <a:off x="987228" y="1672173"/>
            <a:ext cx="1621043" cy="4350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rPr>
              <a:t>课程纲要</a:t>
            </a:r>
            <a:endParaRPr lang="zh-CN" altLang="en-US" sz="6000" b="1" dirty="0">
              <a:solidFill>
                <a:schemeClr val="accent5">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58" name="Rectangle 125"/>
          <p:cNvSpPr/>
          <p:nvPr/>
        </p:nvSpPr>
        <p:spPr>
          <a:xfrm>
            <a:off x="4385241" y="2268650"/>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第一章 绪论</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0" name="Rectangle 125"/>
          <p:cNvSpPr/>
          <p:nvPr/>
        </p:nvSpPr>
        <p:spPr>
          <a:xfrm>
            <a:off x="4385241" y="278237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计算机程序设计语言的发展</a:t>
            </a:r>
            <a:endParaRPr lang="zh-CN" altLang="en-US" sz="2400" b="1" dirty="0">
              <a:solidFill>
                <a:schemeClr val="accent5">
                  <a:lumMod val="50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4" name="Rectangle 125"/>
          <p:cNvSpPr/>
          <p:nvPr/>
        </p:nvSpPr>
        <p:spPr>
          <a:xfrm>
            <a:off x="4385241" y="3296092"/>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面向对象的方法</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15" name="Oval 134"/>
          <p:cNvSpPr/>
          <p:nvPr/>
        </p:nvSpPr>
        <p:spPr>
          <a:xfrm>
            <a:off x="3509477" y="4999459"/>
            <a:ext cx="504173" cy="501201"/>
          </a:xfrm>
          <a:prstGeom prst="ellipse">
            <a:avLst/>
          </a:prstGeom>
          <a:noFill/>
          <a:ln w="571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rPr>
              <a:t>3</a:t>
            </a:r>
            <a:endParaRPr lang="en-US" altLang="zh-CN" sz="2400" b="1" dirty="0">
              <a:solidFill>
                <a:schemeClr val="accent3">
                  <a:lumMod val="75000"/>
                </a:schemeClr>
              </a:solidFill>
              <a:latin typeface="微软雅黑" panose="020B0503020204020204" pitchFamily="34" charset="-122"/>
              <a:ea typeface="微软雅黑" panose="020B0503020204020204" pitchFamily="34" charset="-122"/>
              <a:sym typeface="FZHei-B01S" panose="02010601030101010101" pitchFamily="2" charset="-122"/>
            </a:endParaRPr>
          </a:p>
        </p:txBody>
      </p:sp>
      <p:sp>
        <p:nvSpPr>
          <p:cNvPr id="19" name="Rectangle 125"/>
          <p:cNvSpPr/>
          <p:nvPr/>
        </p:nvSpPr>
        <p:spPr>
          <a:xfrm>
            <a:off x="4385241" y="380981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面向对象的软件开发</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2" name="Rectangle 125"/>
          <p:cNvSpPr/>
          <p:nvPr/>
        </p:nvSpPr>
        <p:spPr>
          <a:xfrm>
            <a:off x="4385241" y="4323534"/>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信息表示与存储</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3" name="灯片编号占位符 2"/>
          <p:cNvSpPr>
            <a:spLocks noGrp="1"/>
          </p:cNvSpPr>
          <p:nvPr>
            <p:ph type="sldNum" sz="quarter" idx="12"/>
          </p:nvPr>
        </p:nvSpPr>
        <p:spPr/>
        <p:txBody>
          <a:bodyPr/>
          <a:lstStyle/>
          <a:p>
            <a:fld id="{FDEBF119-12CC-4A19-A29F-D0422DAC2E01}" type="slidenum">
              <a:rPr lang="zh-CN" altLang="en-US" smtClean="0"/>
            </a:fld>
            <a:endParaRPr lang="zh-CN" altLang="en-US"/>
          </a:p>
        </p:txBody>
      </p:sp>
      <p:sp>
        <p:nvSpPr>
          <p:cNvPr id="23" name="Rectangle 125"/>
          <p:cNvSpPr/>
          <p:nvPr/>
        </p:nvSpPr>
        <p:spPr>
          <a:xfrm>
            <a:off x="4385241" y="4967461"/>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第二章 </a:t>
            </a: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简单程序设计</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
        <p:nvSpPr>
          <p:cNvPr id="24" name="Rectangle 125"/>
          <p:cNvSpPr/>
          <p:nvPr/>
        </p:nvSpPr>
        <p:spPr>
          <a:xfrm>
            <a:off x="4385241" y="5502243"/>
            <a:ext cx="4002088" cy="565197"/>
          </a:xfrm>
          <a:prstGeom prst="rect">
            <a:avLst/>
          </a:prstGeom>
        </p:spPr>
        <p:txBody>
          <a:bodyPr vert="horz" lIns="91440" tIns="45720" rIns="91440" bIns="45720" rtlCol="0" anchor="ctr">
            <a:noAutofit/>
          </a:bodyPr>
          <a:lstStyle/>
          <a:p>
            <a:pPr defTabSz="914400">
              <a:lnSpc>
                <a:spcPct val="90000"/>
              </a:lnSpc>
              <a:spcBef>
                <a:spcPct val="0"/>
              </a:spcBef>
            </a:pPr>
            <a:r>
              <a:rPr lang="en-US" altLang="zh-CN"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C++ </a:t>
            </a:r>
            <a:r>
              <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rPr>
              <a:t>语言概述</a:t>
            </a:r>
            <a:endParaRPr lang="zh-CN" altLang="en-US" sz="2400" dirty="0">
              <a:solidFill>
                <a:schemeClr val="accent3">
                  <a:lumMod val="75000"/>
                </a:schemeClr>
              </a:solidFill>
              <a:latin typeface="微软雅黑" panose="020B0503020204020204" pitchFamily="34" charset="-122"/>
              <a:ea typeface="微软雅黑" panose="020B0503020204020204" pitchFamily="34" charset="-122"/>
              <a:cs typeface="+mj-cs"/>
              <a:sym typeface="FZHei-B01S" panose="02010601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a:xfrm>
            <a:off x="3194193" y="979381"/>
            <a:ext cx="3137397"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语言的产生</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10" name="矩形 9"/>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3" name="文本框 12"/>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4" name="箭头: 五边形 13"/>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5" name="文本框 14"/>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6" name="文本框 15"/>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Rectangle 3"/>
          <p:cNvSpPr txBox="1">
            <a:spLocks noChangeArrowheads="1"/>
          </p:cNvSpPr>
          <p:nvPr/>
        </p:nvSpPr>
        <p:spPr>
          <a:xfrm>
            <a:off x="378778" y="1786328"/>
            <a:ext cx="8386443" cy="4921225"/>
          </a:xfrm>
          <a:prstGeom prst="rect">
            <a:avLst/>
          </a:prstGeom>
        </p:spPr>
        <p:txBody>
          <a:bodyPr vert="horz" lIns="91440" tIns="45720" rIns="91440" bIns="45720" rtlCol="0">
            <a:normAutofit lnSpcReduction="10000"/>
          </a:bodyPr>
          <a:lstStyle>
            <a:defPPr>
              <a:defRPr lang="en-US"/>
            </a:defPPr>
            <a:lvl1pPr marL="228600" indent="-228600" defTabSz="914400">
              <a:lnSpc>
                <a:spcPct val="130000"/>
              </a:lnSpc>
              <a:spcBef>
                <a:spcPts val="1000"/>
              </a:spcBef>
              <a:buFont typeface="Wingdings" panose="05000000000000000000" pitchFamily="2" charset="2"/>
              <a:buChar char="p"/>
              <a:defRPr sz="2800"/>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是从</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语言发展演变而来的，首先是一个更好的</a:t>
            </a:r>
            <a:r>
              <a:rPr lang="en-US" altLang="zh-CN" sz="2400" dirty="0">
                <a:latin typeface="微软雅黑" panose="020B0503020204020204" pitchFamily="34" charset="-122"/>
                <a:ea typeface="微软雅黑" panose="020B0503020204020204" pitchFamily="34" charset="-122"/>
              </a:rPr>
              <a:t>C</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引入了类的机制，最初的</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被称为“带类的</a:t>
            </a:r>
            <a:r>
              <a:rPr lang="en-US" altLang="zh-CN" sz="2400" dirty="0">
                <a:latin typeface="微软雅黑" panose="020B0503020204020204" pitchFamily="34" charset="-122"/>
                <a:ea typeface="微软雅黑" panose="020B0503020204020204" pitchFamily="34" charset="-122"/>
              </a:rPr>
              <a:t>C”</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1983</a:t>
            </a:r>
            <a:r>
              <a:rPr lang="zh-CN" altLang="en-US" sz="2400" dirty="0">
                <a:latin typeface="微软雅黑" panose="020B0503020204020204" pitchFamily="34" charset="-122"/>
                <a:ea typeface="微软雅黑" panose="020B0503020204020204" pitchFamily="34" charset="-122"/>
              </a:rPr>
              <a:t>年正式取名为</a:t>
            </a:r>
            <a:r>
              <a:rPr lang="en-US" altLang="zh-CN" sz="2400" dirty="0">
                <a:latin typeface="微软雅黑" panose="020B0503020204020204" pitchFamily="34" charset="-122"/>
                <a:ea typeface="微软雅黑" panose="020B0503020204020204" pitchFamily="34" charset="-122"/>
              </a:rPr>
              <a:t>C++</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从</a:t>
            </a:r>
            <a:r>
              <a:rPr lang="en-US" altLang="zh-CN" sz="2400" dirty="0">
                <a:latin typeface="微软雅黑" panose="020B0503020204020204" pitchFamily="34" charset="-122"/>
                <a:ea typeface="微软雅黑" panose="020B0503020204020204" pitchFamily="34" charset="-122"/>
              </a:rPr>
              <a:t>1989</a:t>
            </a:r>
            <a:r>
              <a:rPr lang="zh-CN" altLang="en-US" sz="2400" dirty="0">
                <a:latin typeface="微软雅黑" panose="020B0503020204020204" pitchFamily="34" charset="-122"/>
                <a:ea typeface="微软雅黑" panose="020B0503020204020204" pitchFamily="34" charset="-122"/>
              </a:rPr>
              <a:t>年开始</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语言的标准化工作</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于</a:t>
            </a:r>
            <a:r>
              <a:rPr lang="en-US" altLang="zh-CN" sz="2400" dirty="0">
                <a:latin typeface="微软雅黑" panose="020B0503020204020204" pitchFamily="34" charset="-122"/>
                <a:ea typeface="微软雅黑" panose="020B0503020204020204" pitchFamily="34" charset="-122"/>
              </a:rPr>
              <a:t>1994</a:t>
            </a:r>
            <a:r>
              <a:rPr lang="zh-CN" altLang="en-US" sz="2400" dirty="0">
                <a:latin typeface="微软雅黑" panose="020B0503020204020204" pitchFamily="34" charset="-122"/>
                <a:ea typeface="微软雅黑" panose="020B0503020204020204" pitchFamily="34" charset="-122"/>
              </a:rPr>
              <a:t>年制定了</a:t>
            </a:r>
            <a:r>
              <a:rPr lang="en-US" altLang="zh-CN" sz="2400" dirty="0">
                <a:latin typeface="微软雅黑" panose="020B0503020204020204" pitchFamily="34" charset="-122"/>
                <a:ea typeface="微软雅黑" panose="020B0503020204020204" pitchFamily="34" charset="-122"/>
              </a:rPr>
              <a:t>ANSI C++</a:t>
            </a:r>
            <a:r>
              <a:rPr lang="zh-CN" altLang="en-US" sz="2400" dirty="0">
                <a:latin typeface="微软雅黑" panose="020B0503020204020204" pitchFamily="34" charset="-122"/>
                <a:ea typeface="微软雅黑" panose="020B0503020204020204" pitchFamily="34" charset="-122"/>
              </a:rPr>
              <a:t>标准草案</a:t>
            </a:r>
            <a:endParaRPr lang="zh-CN" altLang="en-US"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于</a:t>
            </a:r>
            <a:r>
              <a:rPr lang="en-US" altLang="zh-CN" sz="2400" dirty="0">
                <a:latin typeface="微软雅黑" panose="020B0503020204020204" pitchFamily="34" charset="-122"/>
                <a:ea typeface="微软雅黑" panose="020B0503020204020204" pitchFamily="34" charset="-122"/>
              </a:rPr>
              <a:t>1998</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11</a:t>
            </a:r>
            <a:r>
              <a:rPr lang="zh-CN" altLang="en-US" sz="2400" dirty="0">
                <a:latin typeface="微软雅黑" panose="020B0503020204020204" pitchFamily="34" charset="-122"/>
                <a:ea typeface="微软雅黑" panose="020B0503020204020204" pitchFamily="34" charset="-122"/>
              </a:rPr>
              <a:t>月被国际标准化组织（</a:t>
            </a:r>
            <a:r>
              <a:rPr lang="en-US" altLang="zh-CN" sz="2400" dirty="0">
                <a:latin typeface="微软雅黑" panose="020B0503020204020204" pitchFamily="34" charset="-122"/>
                <a:ea typeface="微软雅黑" panose="020B0503020204020204" pitchFamily="34" charset="-122"/>
              </a:rPr>
              <a:t>ISO</a:t>
            </a:r>
            <a:r>
              <a:rPr lang="zh-CN" altLang="en-US" sz="2400" dirty="0">
                <a:latin typeface="微软雅黑" panose="020B0503020204020204" pitchFamily="34" charset="-122"/>
                <a:ea typeface="微软雅黑" panose="020B0503020204020204" pitchFamily="34" charset="-122"/>
              </a:rPr>
              <a:t>）批准为国际标准，</a:t>
            </a:r>
            <a:r>
              <a:rPr lang="en-US" altLang="zh-CN" sz="2400" dirty="0">
                <a:latin typeface="微软雅黑" panose="020B0503020204020204" pitchFamily="34" charset="-122"/>
                <a:ea typeface="微软雅黑" panose="020B0503020204020204" pitchFamily="34" charset="-122"/>
              </a:rPr>
              <a:t>C++ 98</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C++03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C++ 11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C++ 14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C++17</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C++20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C++ 23</a:t>
            </a:r>
            <a:r>
              <a:rPr lang="zh-CN" altLang="en-US" sz="2400" dirty="0">
                <a:latin typeface="微软雅黑" panose="020B0503020204020204" pitchFamily="34" charset="-122"/>
                <a:ea typeface="微软雅黑" panose="020B0503020204020204" pitchFamily="34" charset="-122"/>
              </a:rPr>
              <a:t>（计划）</a:t>
            </a:r>
            <a:endParaRPr lang="en-US" altLang="zh-CN" sz="24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a:xfrm>
            <a:off x="819541" y="1944103"/>
            <a:ext cx="7886700" cy="4351338"/>
          </a:xfrm>
        </p:spPr>
        <p:txBody>
          <a:bodyPr vert="horz" lIns="91440" tIns="45720" rIns="91440" bIns="45720" rtlCol="0">
            <a:normAutofit/>
          </a:bodyPr>
          <a:lstStyle/>
          <a:p>
            <a:pPr>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全面兼容</a:t>
            </a:r>
            <a:r>
              <a:rPr lang="en-US" altLang="zh-CN" sz="2400" dirty="0">
                <a:latin typeface="微软雅黑" panose="020B0503020204020204" pitchFamily="34" charset="-122"/>
                <a:ea typeface="微软雅黑" panose="020B0503020204020204" pitchFamily="34" charset="-122"/>
              </a:rPr>
              <a:t>C</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它保持了</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的简洁、高效和接近汇编语言等特点</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的类型系统进行了改革和扩充</a:t>
            </a:r>
            <a:endParaRPr lang="zh-CN" altLang="en-US" dirty="0">
              <a:latin typeface="微软雅黑" panose="020B0503020204020204" pitchFamily="34" charset="-122"/>
              <a:ea typeface="微软雅黑" panose="020B0503020204020204" pitchFamily="34" charset="-122"/>
            </a:endParaRPr>
          </a:p>
          <a:p>
            <a:pPr lvl="1">
              <a:lnSpc>
                <a:spcPct val="150000"/>
              </a:lnSpc>
            </a:pP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也支持面向过程的程序设计，不是一个纯正的面向对象的语言</a:t>
            </a:r>
            <a:endParaRPr lang="zh-CN" altLang="en-US"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rPr>
              <a:t>支持面向对象的方法</a:t>
            </a:r>
            <a:endParaRPr lang="zh-CN" altLang="en-US" sz="24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3194193" y="979381"/>
            <a:ext cx="3137397"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语言的特点</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989009" y="979381"/>
            <a:ext cx="3547766"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en-US" altLang="zh-CN" sz="3200" b="1" dirty="0">
                <a:solidFill>
                  <a:srgbClr val="1F4E79"/>
                </a:solidFill>
                <a:latin typeface="微软雅黑" panose="020B0503020204020204" pitchFamily="34" charset="-122"/>
                <a:ea typeface="微软雅黑" panose="020B0503020204020204" pitchFamily="34" charset="-122"/>
                <a:cs typeface="+mn-cs"/>
              </a:rPr>
              <a:t>C++</a:t>
            </a:r>
            <a:r>
              <a:rPr lang="zh-CN" altLang="en-US" sz="3200" b="1" dirty="0">
                <a:solidFill>
                  <a:srgbClr val="1F4E79"/>
                </a:solidFill>
                <a:latin typeface="微软雅黑" panose="020B0503020204020204" pitchFamily="34" charset="-122"/>
                <a:ea typeface="微软雅黑" panose="020B0503020204020204" pitchFamily="34" charset="-122"/>
                <a:cs typeface="+mn-cs"/>
              </a:rPr>
              <a:t>语言程序实例</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2362200" y="1865636"/>
            <a:ext cx="5148943" cy="4876800"/>
          </a:xfrm>
          <a:prstGeom prst="rect">
            <a:avLst/>
          </a:prstGeom>
        </p:spPr>
        <p:txBody>
          <a:bodyPr vert="horz" lIns="91440" tIns="45720" rIns="91440" bIns="45720" rtlCol="0">
            <a:normAutofit fontScale="85000" lnSpcReduction="20000"/>
          </a:bodyPr>
          <a:lstStyle>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0" indent="0">
              <a:lnSpc>
                <a:spcPct val="120000"/>
              </a:lnSpc>
              <a:buNone/>
            </a:pPr>
            <a:r>
              <a:rPr lang="en-US" altLang="zh-CN" dirty="0"/>
              <a:t>//2_1.cpp</a:t>
            </a:r>
            <a:endParaRPr lang="en-US" altLang="zh-CN" dirty="0"/>
          </a:p>
          <a:p>
            <a:pPr marL="0" indent="0">
              <a:lnSpc>
                <a:spcPct val="120000"/>
              </a:lnSpc>
              <a:buNone/>
            </a:pPr>
            <a:r>
              <a:rPr lang="en-US" altLang="zh-CN" dirty="0"/>
              <a:t>#include &lt;iostream&gt;</a:t>
            </a:r>
            <a:endParaRPr lang="en-US" altLang="zh-CN" dirty="0"/>
          </a:p>
          <a:p>
            <a:pPr marL="0" indent="0">
              <a:lnSpc>
                <a:spcPct val="120000"/>
              </a:lnSpc>
              <a:buNone/>
            </a:pPr>
            <a:r>
              <a:rPr lang="en-US" altLang="zh-CN" dirty="0"/>
              <a:t>using namespace std;</a:t>
            </a:r>
            <a:endParaRPr lang="en-US" altLang="zh-CN" dirty="0"/>
          </a:p>
          <a:p>
            <a:pPr marL="0" indent="0">
              <a:lnSpc>
                <a:spcPct val="120000"/>
              </a:lnSpc>
              <a:buNone/>
            </a:pPr>
            <a:r>
              <a:rPr lang="en-US" altLang="zh-CN" dirty="0"/>
              <a:t>void main(void)</a:t>
            </a:r>
            <a:endParaRPr lang="en-US" altLang="zh-CN" dirty="0"/>
          </a:p>
          <a:p>
            <a:pPr marL="0" indent="0">
              <a:lnSpc>
                <a:spcPct val="120000"/>
              </a:lnSpc>
              <a:buNone/>
            </a:pPr>
            <a:r>
              <a:rPr lang="en-US" altLang="zh-CN" dirty="0"/>
              <a:t>{</a:t>
            </a:r>
            <a:endParaRPr lang="en-US" altLang="zh-CN" dirty="0"/>
          </a:p>
          <a:p>
            <a:pPr marL="0" indent="0">
              <a:lnSpc>
                <a:spcPct val="120000"/>
              </a:lnSpc>
              <a:buNone/>
            </a:pPr>
            <a:r>
              <a:rPr lang="en-US" altLang="zh-CN" dirty="0"/>
              <a:t>     </a:t>
            </a:r>
            <a:r>
              <a:rPr lang="en-US" altLang="zh-CN" dirty="0" err="1"/>
              <a:t>cout</a:t>
            </a:r>
            <a:r>
              <a:rPr lang="en-US" altLang="zh-CN" dirty="0"/>
              <a:t>&lt;&lt;"Hello!\n";</a:t>
            </a:r>
            <a:endParaRPr lang="en-US" altLang="zh-CN" dirty="0"/>
          </a:p>
          <a:p>
            <a:pPr marL="0" indent="0">
              <a:lnSpc>
                <a:spcPct val="120000"/>
              </a:lnSpc>
              <a:buNone/>
            </a:pPr>
            <a:r>
              <a:rPr lang="en-US" altLang="zh-CN" dirty="0"/>
              <a:t>     </a:t>
            </a:r>
            <a:r>
              <a:rPr lang="en-US" altLang="zh-CN" dirty="0" err="1"/>
              <a:t>cout</a:t>
            </a:r>
            <a:r>
              <a:rPr lang="en-US" altLang="zh-CN" dirty="0"/>
              <a:t>&lt;&lt;"Welcome to </a:t>
            </a:r>
            <a:r>
              <a:rPr lang="en-US" altLang="zh-CN" dirty="0" err="1"/>
              <a:t>c++</a:t>
            </a:r>
            <a:r>
              <a:rPr lang="en-US" altLang="zh-CN" dirty="0"/>
              <a:t>!\n";</a:t>
            </a:r>
            <a:endParaRPr lang="en-US" altLang="zh-CN" dirty="0"/>
          </a:p>
          <a:p>
            <a:pPr marL="0" indent="0">
              <a:lnSpc>
                <a:spcPct val="120000"/>
              </a:lnSpc>
              <a:buNone/>
            </a:pPr>
            <a:r>
              <a:rPr lang="en-US" altLang="zh-CN" dirty="0"/>
              <a:t>}</a:t>
            </a:r>
            <a:endParaRPr lang="en-US" altLang="zh-CN" dirty="0"/>
          </a:p>
          <a:p>
            <a:pPr marL="0" indent="0">
              <a:lnSpc>
                <a:spcPct val="120000"/>
              </a:lnSpc>
              <a:buNone/>
            </a:pPr>
            <a:r>
              <a:rPr lang="zh-CN" altLang="en-US" dirty="0"/>
              <a:t>运行结果：</a:t>
            </a:r>
            <a:endParaRPr lang="zh-CN" altLang="en-US" dirty="0"/>
          </a:p>
          <a:p>
            <a:pPr marL="0" indent="0">
              <a:lnSpc>
                <a:spcPct val="120000"/>
              </a:lnSpc>
              <a:buNone/>
            </a:pPr>
            <a:r>
              <a:rPr lang="en-US" altLang="zh-CN" dirty="0"/>
              <a:t>Hello!</a:t>
            </a:r>
            <a:endParaRPr lang="en-US" altLang="zh-CN" dirty="0"/>
          </a:p>
          <a:p>
            <a:pPr marL="0" indent="0">
              <a:lnSpc>
                <a:spcPct val="120000"/>
              </a:lnSpc>
              <a:buNone/>
            </a:pPr>
            <a:r>
              <a:rPr lang="en-US" altLang="zh-CN" dirty="0"/>
              <a:t>Welcome to </a:t>
            </a:r>
            <a:r>
              <a:rPr lang="en-US" altLang="zh-CN" dirty="0" err="1"/>
              <a:t>c++</a:t>
            </a:r>
            <a:r>
              <a:rPr lang="zh-CN" altLang="en-US" dirty="0"/>
              <a:t>！</a:t>
            </a:r>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055006" y="979381"/>
            <a:ext cx="1415773"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字符集</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2945"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3661"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25345"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Rectangle 3"/>
          <p:cNvSpPr txBox="1">
            <a:spLocks noChangeArrowheads="1"/>
          </p:cNvSpPr>
          <p:nvPr/>
        </p:nvSpPr>
        <p:spPr>
          <a:xfrm>
            <a:off x="628650" y="1825625"/>
            <a:ext cx="7886700" cy="4351338"/>
          </a:xfrm>
          <a:prstGeom prst="rect">
            <a:avLst/>
          </a:prstGeom>
        </p:spPr>
        <p:txBody>
          <a:bodyPr vert="horz" lIns="91440" tIns="45720" rIns="91440" bIns="45720" rtlCol="0">
            <a:normAutofit/>
          </a:bodyPr>
          <a:lstStyle>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大小写的英文字母：</a:t>
            </a:r>
            <a:r>
              <a:rPr lang="en-US" altLang="zh-CN" dirty="0"/>
              <a:t>A~Z</a:t>
            </a:r>
            <a:r>
              <a:rPr lang="zh-CN" altLang="en-US" dirty="0"/>
              <a:t>，</a:t>
            </a:r>
            <a:r>
              <a:rPr lang="en-US" altLang="zh-CN" dirty="0" err="1"/>
              <a:t>a~z</a:t>
            </a:r>
            <a:endParaRPr lang="en-US" altLang="zh-CN" dirty="0"/>
          </a:p>
          <a:p>
            <a:r>
              <a:rPr lang="zh-CN" altLang="en-US" dirty="0"/>
              <a:t>数字字符：</a:t>
            </a:r>
            <a:r>
              <a:rPr lang="en-US" altLang="zh-CN" dirty="0"/>
              <a:t>0~9</a:t>
            </a:r>
            <a:endParaRPr lang="en-US" altLang="zh-CN" dirty="0"/>
          </a:p>
          <a:p>
            <a:r>
              <a:rPr lang="zh-CN" altLang="en-US" dirty="0"/>
              <a:t>特殊字符：</a:t>
            </a:r>
            <a:endParaRPr lang="zh-CN" altLang="en-US" dirty="0"/>
          </a:p>
          <a:p>
            <a:pPr lvl="1"/>
            <a:r>
              <a:rPr lang="zh-CN" altLang="en-US" dirty="0"/>
              <a:t>空格	</a:t>
            </a:r>
            <a:r>
              <a:rPr lang="en-US" altLang="zh-CN" dirty="0"/>
              <a:t>!	#	%	^	&amp;	*</a:t>
            </a:r>
            <a:br>
              <a:rPr lang="en-US" altLang="zh-CN" dirty="0"/>
            </a:br>
            <a:r>
              <a:rPr lang="en-US" altLang="zh-CN" dirty="0"/>
              <a:t>	_(</a:t>
            </a:r>
            <a:r>
              <a:rPr lang="zh-CN" altLang="en-US" dirty="0"/>
              <a:t>下划线</a:t>
            </a:r>
            <a:r>
              <a:rPr lang="en-US" altLang="zh-CN" dirty="0"/>
              <a:t>)	+	=	-	~	&lt;	&gt;	/	\	'	"	;	.	,	()	[]	{}</a:t>
            </a:r>
            <a:endParaRPr lang="en-US" altLang="zh-CN"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49822"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词法记号</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628650" y="1825625"/>
            <a:ext cx="7886700" cy="4351338"/>
          </a:xfrm>
          <a:prstGeom prst="rect">
            <a:avLst/>
          </a:prstGeom>
        </p:spPr>
        <p:txBody>
          <a:bodyPr vert="horz" lIns="91440" tIns="45720" rIns="91440" bIns="45720" rtlCol="0">
            <a:normAutofit lnSpcReduction="10000"/>
          </a:bodyPr>
          <a:lstStyle>
            <a:defPPr>
              <a:defRPr lang="en-US"/>
            </a:defPPr>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sz="2200" dirty="0"/>
              <a:t>关键字	</a:t>
            </a:r>
            <a:r>
              <a:rPr lang="en-US" altLang="zh-CN" sz="2200" dirty="0"/>
              <a:t>C++</a:t>
            </a:r>
            <a:r>
              <a:rPr lang="zh-CN" altLang="en-US" sz="2200" dirty="0"/>
              <a:t>预定义的单词</a:t>
            </a:r>
            <a:endParaRPr lang="en-US" altLang="zh-CN" sz="2200" dirty="0"/>
          </a:p>
          <a:p>
            <a:pPr marL="0" indent="0">
              <a:buNone/>
            </a:pPr>
            <a:r>
              <a:rPr lang="zh-CN" altLang="en-US" sz="2200" dirty="0"/>
              <a:t>如：</a:t>
            </a:r>
            <a:r>
              <a:rPr lang="en-US" altLang="zh-CN" sz="2200" dirty="0"/>
              <a:t>bool</a:t>
            </a:r>
            <a:r>
              <a:rPr lang="zh-CN" altLang="en-US" sz="2200" dirty="0"/>
              <a:t>、</a:t>
            </a:r>
            <a:r>
              <a:rPr lang="en-US" altLang="zh-CN" sz="2200" dirty="0"/>
              <a:t>char</a:t>
            </a:r>
            <a:r>
              <a:rPr lang="zh-CN" altLang="en-US" sz="2200" dirty="0"/>
              <a:t>、</a:t>
            </a:r>
            <a:r>
              <a:rPr lang="en-US" altLang="zh-CN" sz="2200" dirty="0"/>
              <a:t>double</a:t>
            </a:r>
            <a:r>
              <a:rPr lang="zh-CN" altLang="en-US" sz="2200" dirty="0"/>
              <a:t>、</a:t>
            </a:r>
            <a:r>
              <a:rPr lang="en-US" altLang="zh-CN" sz="2200" dirty="0"/>
              <a:t>else</a:t>
            </a:r>
            <a:r>
              <a:rPr lang="zh-CN" altLang="en-US" sz="2200" dirty="0"/>
              <a:t>、</a:t>
            </a:r>
            <a:r>
              <a:rPr lang="en-US" altLang="zh-CN" sz="2200" dirty="0"/>
              <a:t>float</a:t>
            </a:r>
            <a:r>
              <a:rPr lang="zh-CN" altLang="en-US" sz="2200" dirty="0"/>
              <a:t>、</a:t>
            </a:r>
            <a:r>
              <a:rPr lang="en-US" altLang="zh-CN" sz="2200" dirty="0"/>
              <a:t>……</a:t>
            </a:r>
            <a:endParaRPr lang="zh-CN" altLang="en-US" sz="2200" dirty="0"/>
          </a:p>
          <a:p>
            <a:r>
              <a:rPr lang="zh-CN" altLang="en-US" sz="2200" dirty="0"/>
              <a:t>标识符	程序员声明的单词，它命名程序正文中的一命名规则：</a:t>
            </a:r>
            <a:endParaRPr lang="en-US" altLang="zh-CN" sz="2200" dirty="0"/>
          </a:p>
          <a:p>
            <a:pPr lvl="1">
              <a:lnSpc>
                <a:spcPct val="120000"/>
              </a:lnSpc>
              <a:spcBef>
                <a:spcPts val="1000"/>
              </a:spcBef>
              <a:defRPr/>
            </a:pPr>
            <a:r>
              <a:rPr kumimoji="0" lang="zh-CN" altLang="en-US" sz="2200" b="0" i="0" u="none" strike="noStrike" kern="1200" cap="none" spc="0" normalizeH="0" baseline="0" noProof="0" dirty="0">
                <a:ln>
                  <a:noFill/>
                </a:ln>
                <a:solidFill>
                  <a:prstClr val="black"/>
                </a:solidFill>
                <a:effectLst/>
                <a:uLnTx/>
                <a:uFillTx/>
              </a:rPr>
              <a:t>以大写字母、小写字母或下划线</a:t>
            </a:r>
            <a:r>
              <a:rPr kumimoji="0" lang="en-US" altLang="zh-CN" sz="2200" b="0" i="0" u="none" strike="noStrike" kern="1200" cap="none" spc="0" normalizeH="0" baseline="0" noProof="0" dirty="0">
                <a:ln>
                  <a:noFill/>
                </a:ln>
                <a:solidFill>
                  <a:prstClr val="black"/>
                </a:solidFill>
                <a:effectLst/>
                <a:uLnTx/>
                <a:uFillTx/>
              </a:rPr>
              <a:t>(_)</a:t>
            </a:r>
            <a:r>
              <a:rPr kumimoji="0" lang="zh-CN" altLang="en-US" sz="2200" b="0" i="0" u="none" strike="noStrike" kern="1200" cap="none" spc="0" normalizeH="0" baseline="0" noProof="0" dirty="0">
                <a:ln>
                  <a:noFill/>
                </a:ln>
                <a:solidFill>
                  <a:prstClr val="black"/>
                </a:solidFill>
                <a:effectLst/>
                <a:uLnTx/>
                <a:uFillTx/>
              </a:rPr>
              <a:t>开始；</a:t>
            </a:r>
            <a:endParaRPr kumimoji="0" lang="zh-CN" altLang="en-US" sz="2200" b="0" i="0" u="none" strike="noStrike" kern="1200" cap="none" spc="0" normalizeH="0" baseline="0" noProof="0" dirty="0">
              <a:ln>
                <a:noFill/>
              </a:ln>
              <a:solidFill>
                <a:prstClr val="black"/>
              </a:solidFill>
              <a:effectLst/>
              <a:uLnTx/>
              <a:uFillTx/>
            </a:endParaRPr>
          </a:p>
          <a:p>
            <a:pPr lvl="1">
              <a:lnSpc>
                <a:spcPct val="120000"/>
              </a:lnSpc>
              <a:spcBef>
                <a:spcPts val="1000"/>
              </a:spcBef>
              <a:defRPr/>
            </a:pPr>
            <a:r>
              <a:rPr kumimoji="0" lang="zh-CN" altLang="en-US" sz="2200" b="0" i="0" u="none" strike="noStrike" kern="1200" cap="none" spc="0" normalizeH="0" baseline="0" noProof="0" dirty="0">
                <a:ln>
                  <a:noFill/>
                </a:ln>
                <a:solidFill>
                  <a:prstClr val="black"/>
                </a:solidFill>
                <a:effectLst/>
                <a:uLnTx/>
                <a:uFillTx/>
              </a:rPr>
              <a:t>可以由以大写字母、小写字母、下划线</a:t>
            </a:r>
            <a:r>
              <a:rPr kumimoji="0" lang="en-US" altLang="zh-CN" sz="2200" b="0" i="0" u="none" strike="noStrike" kern="1200" cap="none" spc="0" normalizeH="0" baseline="0" noProof="0" dirty="0">
                <a:ln>
                  <a:noFill/>
                </a:ln>
                <a:solidFill>
                  <a:prstClr val="black"/>
                </a:solidFill>
                <a:effectLst/>
                <a:uLnTx/>
                <a:uFillTx/>
              </a:rPr>
              <a:t>(_)</a:t>
            </a:r>
            <a:r>
              <a:rPr kumimoji="0" lang="zh-CN" altLang="en-US" sz="2200" b="0" i="0" u="none" strike="noStrike" kern="1200" cap="none" spc="0" normalizeH="0" baseline="0" noProof="0" dirty="0">
                <a:ln>
                  <a:noFill/>
                </a:ln>
                <a:solidFill>
                  <a:prstClr val="black"/>
                </a:solidFill>
                <a:effectLst/>
                <a:uLnTx/>
                <a:uFillTx/>
              </a:rPr>
              <a:t>或数字</a:t>
            </a:r>
            <a:r>
              <a:rPr kumimoji="0" lang="en-US" altLang="zh-CN" sz="2200" b="0" i="0" u="none" strike="noStrike" kern="1200" cap="none" spc="0" normalizeH="0" baseline="0" noProof="0" dirty="0">
                <a:ln>
                  <a:noFill/>
                </a:ln>
                <a:solidFill>
                  <a:prstClr val="black"/>
                </a:solidFill>
                <a:effectLst/>
                <a:uLnTx/>
                <a:uFillTx/>
              </a:rPr>
              <a:t>0~9</a:t>
            </a:r>
            <a:r>
              <a:rPr kumimoji="0" lang="zh-CN" altLang="en-US" sz="2200" b="0" i="0" u="none" strike="noStrike" kern="1200" cap="none" spc="0" normalizeH="0" baseline="0" noProof="0" dirty="0">
                <a:ln>
                  <a:noFill/>
                </a:ln>
                <a:solidFill>
                  <a:prstClr val="black"/>
                </a:solidFill>
                <a:effectLst/>
                <a:uLnTx/>
                <a:uFillTx/>
              </a:rPr>
              <a:t>组成；</a:t>
            </a:r>
            <a:endParaRPr kumimoji="0" lang="zh-CN" altLang="en-US" sz="2200" b="0" i="0" u="none" strike="noStrike" kern="1200" cap="none" spc="0" normalizeH="0" baseline="0" noProof="0" dirty="0">
              <a:ln>
                <a:noFill/>
              </a:ln>
              <a:solidFill>
                <a:prstClr val="black"/>
              </a:solidFill>
              <a:effectLst/>
              <a:uLnTx/>
              <a:uFillTx/>
            </a:endParaRPr>
          </a:p>
          <a:p>
            <a:pPr lvl="1">
              <a:lnSpc>
                <a:spcPct val="120000"/>
              </a:lnSpc>
              <a:spcBef>
                <a:spcPts val="1000"/>
              </a:spcBef>
              <a:defRPr/>
            </a:pPr>
            <a:r>
              <a:rPr kumimoji="0" lang="zh-CN" altLang="en-US" sz="2200" b="0" i="0" u="none" strike="noStrike" kern="1200" cap="none" spc="0" normalizeH="0" baseline="0" noProof="0" dirty="0">
                <a:ln>
                  <a:noFill/>
                </a:ln>
                <a:solidFill>
                  <a:prstClr val="black"/>
                </a:solidFill>
                <a:effectLst/>
                <a:uLnTx/>
                <a:uFillTx/>
              </a:rPr>
              <a:t>大写字母和小写字母代表不同的标识符；</a:t>
            </a:r>
            <a:endParaRPr kumimoji="0" lang="en-US" altLang="zh-CN" sz="2200" b="0" i="0" u="none" strike="noStrike" kern="1200" cap="none" spc="0" normalizeH="0" baseline="0" noProof="0" dirty="0">
              <a:ln>
                <a:noFill/>
              </a:ln>
              <a:solidFill>
                <a:prstClr val="black"/>
              </a:solidFill>
              <a:effectLst/>
              <a:uLnTx/>
              <a:uFillTx/>
            </a:endParaRPr>
          </a:p>
          <a:p>
            <a:pPr lvl="1">
              <a:lnSpc>
                <a:spcPct val="120000"/>
              </a:lnSpc>
              <a:spcBef>
                <a:spcPts val="1000"/>
              </a:spcBef>
              <a:defRPr/>
            </a:pPr>
            <a:r>
              <a:rPr lang="zh-CN" altLang="en-US" sz="2200" dirty="0">
                <a:solidFill>
                  <a:prstClr val="black"/>
                </a:solidFill>
              </a:rPr>
              <a:t>不能是</a:t>
            </a:r>
            <a:r>
              <a:rPr lang="en-US" altLang="zh-CN" sz="2200" dirty="0">
                <a:solidFill>
                  <a:prstClr val="black"/>
                </a:solidFill>
              </a:rPr>
              <a:t>C++</a:t>
            </a:r>
            <a:r>
              <a:rPr lang="zh-CN" altLang="en-US" sz="2200" dirty="0">
                <a:solidFill>
                  <a:prstClr val="black"/>
                </a:solidFill>
              </a:rPr>
              <a:t>语言的关键字和操作符。</a:t>
            </a:r>
            <a:endParaRPr kumimoji="0" lang="zh-CN" altLang="en-US" sz="2200" b="0" i="0" u="none" strike="noStrike" kern="1200" cap="none" spc="0" normalizeH="0" baseline="0" noProof="0" dirty="0">
              <a:ln>
                <a:noFill/>
              </a:ln>
              <a:solidFill>
                <a:prstClr val="black"/>
              </a:solidFill>
              <a:effectLst/>
              <a:uLnTx/>
              <a:uFillTx/>
            </a:endParaRPr>
          </a:p>
          <a:p>
            <a:endParaRPr lang="en-US" altLang="zh-CN" dirty="0"/>
          </a:p>
          <a:p>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49822"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词法记号</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第二章 </a:t>
            </a:r>
            <a:r>
              <a:rPr lang="zh-CN" altLang="en-US" sz="2000" b="1" dirty="0">
                <a:solidFill>
                  <a:prstClr val="white"/>
                </a:solidFill>
                <a:latin typeface="FZHei-B01S" panose="02010601030101010101" pitchFamily="2" charset="-122"/>
                <a:ea typeface="FZHei-B01S" panose="02010601030101010101" pitchFamily="2" charset="-122"/>
                <a:sym typeface="FZHei-B01S" panose="02010601030101010101" pitchFamily="2" charset="-122"/>
              </a:rPr>
              <a:t>简单程序</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lang="en-US" altLang="zh-CN" dirty="0">
                <a:solidFill>
                  <a:prstClr val="black"/>
                </a:solidFill>
              </a:rPr>
              <a:t>2</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a:t>
            </a:r>
            <a:r>
              <a:rPr lang="en-US" altLang="zh-CN" dirty="0">
                <a:solidFill>
                  <a:prstClr val="black"/>
                </a:solidFill>
              </a:rPr>
              <a:t>C++</a:t>
            </a:r>
            <a:r>
              <a:rPr lang="zh-CN" altLang="en-US" dirty="0">
                <a:solidFill>
                  <a:prstClr val="black"/>
                </a:solidFill>
              </a:rPr>
              <a:t>语言概述</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628650" y="1825625"/>
            <a:ext cx="7886700" cy="4351338"/>
          </a:xfrm>
          <a:prstGeom prst="rect">
            <a:avLst/>
          </a:prstGeom>
        </p:spPr>
        <p:txBody>
          <a:bodyPr vert="horz" lIns="91440" tIns="45720" rIns="91440" bIns="45720" rtlCol="0">
            <a:normAutofit/>
          </a:bodyPr>
          <a:lstStyle>
            <a:defPPr>
              <a:defRPr lang="en-US"/>
            </a:defPPr>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文字	在程序中直接使用符号表示的数据。</a:t>
            </a:r>
            <a:endParaRPr lang="zh-CN" altLang="en-US" dirty="0"/>
          </a:p>
          <a:p>
            <a:r>
              <a:rPr lang="zh-CN" altLang="en-US" dirty="0"/>
              <a:t>操作符	用于实现各种运算的符号。</a:t>
            </a:r>
            <a:r>
              <a:rPr lang="en-US" altLang="zh-CN" dirty="0"/>
              <a:t>C++</a:t>
            </a:r>
            <a:r>
              <a:rPr lang="zh-CN" altLang="en-US" dirty="0"/>
              <a:t>定义了操作符替代名：</a:t>
            </a:r>
            <a:r>
              <a:rPr lang="en-US" altLang="zh-CN" dirty="0"/>
              <a:t>and</a:t>
            </a:r>
            <a:r>
              <a:rPr lang="zh-CN" altLang="en-US" dirty="0"/>
              <a:t>、</a:t>
            </a:r>
            <a:r>
              <a:rPr lang="en-US" altLang="zh-CN" dirty="0"/>
              <a:t>or</a:t>
            </a:r>
            <a:r>
              <a:rPr lang="zh-CN" altLang="en-US" dirty="0"/>
              <a:t>、</a:t>
            </a:r>
            <a:r>
              <a:rPr lang="en-US" altLang="zh-CN" dirty="0"/>
              <a:t>not</a:t>
            </a:r>
            <a:r>
              <a:rPr lang="zh-CN" altLang="en-US" dirty="0"/>
              <a:t>、</a:t>
            </a:r>
            <a:r>
              <a:rPr lang="en-US" altLang="zh-CN" dirty="0"/>
              <a:t>nor</a:t>
            </a:r>
            <a:r>
              <a:rPr lang="zh-CN" altLang="en-US" dirty="0"/>
              <a:t>、</a:t>
            </a:r>
            <a:r>
              <a:rPr lang="en-US" altLang="zh-CN" dirty="0"/>
              <a:t>….</a:t>
            </a:r>
            <a:endParaRPr lang="zh-CN" altLang="en-US" dirty="0"/>
          </a:p>
          <a:p>
            <a:r>
              <a:rPr lang="zh-CN" altLang="en-US" dirty="0"/>
              <a:t>分隔符 </a:t>
            </a:r>
            <a:r>
              <a:rPr lang="en-US" altLang="zh-CN" dirty="0"/>
              <a:t>()   {}   ,    :    ;  </a:t>
            </a:r>
            <a:br>
              <a:rPr lang="en-US" altLang="zh-CN" dirty="0"/>
            </a:br>
            <a:r>
              <a:rPr lang="en-US" altLang="zh-CN" dirty="0"/>
              <a:t>		</a:t>
            </a:r>
            <a:r>
              <a:rPr lang="zh-CN" altLang="en-US" dirty="0"/>
              <a:t>用于分隔各个词法记号或程序正文</a:t>
            </a:r>
            <a:endParaRPr lang="zh-CN" altLang="en-US" dirty="0"/>
          </a:p>
          <a:p>
            <a:r>
              <a:rPr lang="zh-CN" altLang="en-US" dirty="0"/>
              <a:t>空白符	空格、制表符（</a:t>
            </a:r>
            <a:r>
              <a:rPr lang="en-US" altLang="zh-CN" dirty="0"/>
              <a:t>TAB</a:t>
            </a:r>
            <a:r>
              <a:rPr lang="zh-CN" altLang="en-US" dirty="0"/>
              <a:t>键产生的字符）、换行符（</a:t>
            </a:r>
            <a:r>
              <a:rPr lang="en-US" altLang="zh-CN" dirty="0"/>
              <a:t>Enter</a:t>
            </a:r>
            <a:r>
              <a:rPr lang="zh-CN" altLang="en-US" dirty="0"/>
              <a:t>键所产生的字符）和注释的总称</a:t>
            </a:r>
            <a:endParaRPr lang="zh-CN" altLang="en-US" dirty="0"/>
          </a:p>
        </p:txBody>
      </p:sp>
      <p:sp>
        <p:nvSpPr>
          <p:cNvPr id="2" name="灯片编号占位符 1"/>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49821" y="979381"/>
            <a:ext cx="1826142" cy="535531"/>
          </a:xfrm>
          <a:prstGeom prst="rect">
            <a:avLst/>
          </a:prstGeom>
          <a:noFill/>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r>
              <a:rPr lang="zh-CN" altLang="en-US" sz="3200" b="1" dirty="0">
                <a:solidFill>
                  <a:srgbClr val="1F4E79"/>
                </a:solidFill>
                <a:latin typeface="微软雅黑" panose="020B0503020204020204" pitchFamily="34" charset="-122"/>
                <a:ea typeface="微软雅黑" panose="020B0503020204020204" pitchFamily="34" charset="-122"/>
                <a:cs typeface="+mn-cs"/>
              </a:rPr>
              <a:t>课后作业</a:t>
            </a:r>
            <a:endParaRPr lang="zh-CN" altLang="en-US" sz="3200" b="1" dirty="0">
              <a:solidFill>
                <a:srgbClr val="1F4E79"/>
              </a:solidFill>
              <a:latin typeface="微软雅黑" panose="020B0503020204020204" pitchFamily="34" charset="-122"/>
              <a:ea typeface="微软雅黑" panose="020B0503020204020204" pitchFamily="34" charset="-122"/>
              <a:cs typeface="+mn-cs"/>
            </a:endParaRPr>
          </a:p>
        </p:txBody>
      </p:sp>
      <p:sp>
        <p:nvSpPr>
          <p:cNvPr id="6" name="矩形 5"/>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8" name="文本框 7"/>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一、个人简介</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9" name="文本框 8"/>
          <p:cNvSpPr txBox="1">
            <a:spLocks noChangeArrowheads="1"/>
          </p:cNvSpPr>
          <p:nvPr/>
        </p:nvSpPr>
        <p:spPr bwMode="auto">
          <a:xfrm>
            <a:off x="667866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二、学术成绩</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0" name="箭头: 五边形 9"/>
          <p:cNvSpPr/>
          <p:nvPr/>
        </p:nvSpPr>
        <p:spPr>
          <a:xfrm>
            <a:off x="696937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1" name="文本框 10"/>
          <p:cNvSpPr txBox="1">
            <a:spLocks noChangeArrowheads="1"/>
          </p:cNvSpPr>
          <p:nvPr/>
        </p:nvSpPr>
        <p:spPr bwMode="auto">
          <a:xfrm>
            <a:off x="683106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rPr>
              <a:t>后记</a:t>
            </a:r>
            <a:endParaRPr kumimoji="0" lang="zh-CN" altLang="en-US" sz="2000" b="1" i="0" u="none" strike="noStrike" kern="1200" cap="none" spc="0" normalizeH="0" baseline="0" noProof="0" dirty="0">
              <a:ln>
                <a:noFill/>
              </a:ln>
              <a:solidFill>
                <a:prstClr val="white"/>
              </a:solidFill>
              <a:effectLst/>
              <a:uLnTx/>
              <a:uFillTx/>
              <a:latin typeface="FZHei-B01S" panose="02010601030101010101" pitchFamily="2" charset="-122"/>
              <a:ea typeface="FZHei-B01S" panose="02010601030101010101" pitchFamily="2" charset="-122"/>
              <a:cs typeface="+mn-cs"/>
              <a:sym typeface="FZHei-B01S" panose="02010601030101010101" pitchFamily="2" charset="-122"/>
            </a:endParaRPr>
          </a:p>
        </p:txBody>
      </p:sp>
      <p:sp>
        <p:nvSpPr>
          <p:cNvPr id="12" name="文本框 11"/>
          <p:cNvSpPr txBox="1"/>
          <p:nvPr/>
        </p:nvSpPr>
        <p:spPr>
          <a:xfrm>
            <a:off x="565861" y="88525"/>
            <a:ext cx="42883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附件</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Rectangle 3"/>
          <p:cNvSpPr txBox="1">
            <a:spLocks noChangeArrowheads="1"/>
          </p:cNvSpPr>
          <p:nvPr/>
        </p:nvSpPr>
        <p:spPr>
          <a:xfrm>
            <a:off x="628650" y="1825625"/>
            <a:ext cx="7886700" cy="4351338"/>
          </a:xfrm>
          <a:prstGeom prst="rect">
            <a:avLst/>
          </a:prstGeom>
        </p:spPr>
        <p:txBody>
          <a:bodyPr vert="horz" lIns="91440" tIns="45720" rIns="91440" bIns="45720" rtlCol="0">
            <a:normAutofit/>
          </a:bodyPr>
          <a:lstStyle>
            <a:defPPr>
              <a:defRPr lang="en-US"/>
            </a:defPPr>
            <a:lvl1pPr marL="228600" indent="-228600" defTabSz="914400">
              <a:lnSpc>
                <a:spcPct val="150000"/>
              </a:lnSpc>
              <a:spcBef>
                <a:spcPts val="1000"/>
              </a:spcBef>
              <a:buFont typeface="Wingdings" panose="05000000000000000000" pitchFamily="2" charset="2"/>
              <a:buChar char="p"/>
              <a:defRPr sz="2400">
                <a:latin typeface="微软雅黑" panose="020B0503020204020204" pitchFamily="34" charset="-122"/>
                <a:ea typeface="微软雅黑" panose="020B0503020204020204" pitchFamily="34" charset="-122"/>
              </a:defRPr>
            </a:lvl1pPr>
            <a:lvl2pPr marL="685800" lvl="1" indent="-228600" defTabSz="914400">
              <a:lnSpc>
                <a:spcPct val="150000"/>
              </a:lnSpc>
              <a:spcBef>
                <a:spcPts val="5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完成全部课后题</a:t>
            </a:r>
            <a:endParaRPr lang="en-US" altLang="zh-CN" dirty="0"/>
          </a:p>
          <a:p>
            <a:r>
              <a:rPr lang="zh-CN" altLang="en-US" dirty="0"/>
              <a:t>完成时间：下节课前</a:t>
            </a:r>
            <a:endParaRPr lang="zh-CN" altLang="en-US" dirty="0"/>
          </a:p>
        </p:txBody>
      </p:sp>
      <p:pic>
        <p:nvPicPr>
          <p:cNvPr id="2" name="图片 1"/>
          <p:cNvPicPr>
            <a:picLocks noChangeAspect="1"/>
          </p:cNvPicPr>
          <p:nvPr/>
        </p:nvPicPr>
        <p:blipFill>
          <a:blip r:embed="rId1"/>
          <a:stretch>
            <a:fillRect/>
          </a:stretch>
        </p:blipFill>
        <p:spPr>
          <a:xfrm>
            <a:off x="4807982" y="3193693"/>
            <a:ext cx="3396343" cy="3396343"/>
          </a:xfrm>
          <a:prstGeom prst="rect">
            <a:avLst/>
          </a:prstGeom>
        </p:spPr>
      </p:pic>
      <p:sp>
        <p:nvSpPr>
          <p:cNvPr id="3" name="灯片编号占位符 2"/>
          <p:cNvSpPr>
            <a:spLocks noGrp="1"/>
          </p:cNvSpPr>
          <p:nvPr>
            <p:ph type="sldNum" sz="quarter" idx="12"/>
          </p:nvPr>
        </p:nvSpPr>
        <p:spPr/>
        <p:txBody>
          <a:bodyPr/>
          <a:p>
            <a:fld id="{D4232AF6-F32E-4A0C-8AD1-E6399D6F9C23}"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0" y="579073"/>
            <a:ext cx="4572000" cy="45719"/>
          </a:xfrm>
          <a:prstGeom prst="rect">
            <a:avLst/>
          </a:prstGeom>
          <a:solidFill>
            <a:schemeClr val="accent5">
              <a:lumMod val="50000"/>
            </a:schemeClr>
          </a:solidFill>
          <a:ln>
            <a:solidFill>
              <a:schemeClr val="accent5">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
          <p:cNvSpPr>
            <a:spLocks noChangeArrowheads="1"/>
          </p:cNvSpPr>
          <p:nvPr/>
        </p:nvSpPr>
        <p:spPr bwMode="auto">
          <a:xfrm>
            <a:off x="195618" y="0"/>
            <a:ext cx="174625" cy="781050"/>
          </a:xfrm>
          <a:prstGeom prst="rect">
            <a:avLst/>
          </a:prstGeom>
          <a:solidFill>
            <a:schemeClr val="accent5">
              <a:lumMod val="50000"/>
            </a:schemeClr>
          </a:solidFill>
          <a:ln>
            <a:solidFill>
              <a:schemeClr val="accent5">
                <a:lumMod val="50000"/>
              </a:schemeClr>
            </a:solidFill>
          </a:ln>
          <a:effectLst>
            <a:outerShdw blurRad="50800" dist="38100" algn="l" rotWithShape="0">
              <a:prstClr val="black">
                <a:alpha val="40000"/>
              </a:prstClr>
            </a:outerShdw>
          </a:effec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9" name="文本框 28"/>
          <p:cNvSpPr txBox="1"/>
          <p:nvPr/>
        </p:nvSpPr>
        <p:spPr>
          <a:xfrm>
            <a:off x="565861" y="88525"/>
            <a:ext cx="42883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defRPr sz="2400">
                <a:latin typeface="微软雅黑" panose="020B0503020204020204" pitchFamily="34" charset="-122"/>
                <a:ea typeface="微软雅黑" panose="020B0503020204020204" pitchFamily="34"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r>
              <a:rPr lang="en-US" altLang="zh-CN" dirty="0"/>
              <a:t>1.1 </a:t>
            </a:r>
            <a:r>
              <a:rPr lang="zh-CN" altLang="en-US" dirty="0"/>
              <a:t>程序设计语言发展</a:t>
            </a:r>
            <a:endParaRPr lang="zh-CN" altLang="en-US" dirty="0"/>
          </a:p>
          <a:p>
            <a:endParaRPr lang="zh-CN" altLang="en-US" dirty="0"/>
          </a:p>
        </p:txBody>
      </p:sp>
      <p:sp>
        <p:nvSpPr>
          <p:cNvPr id="51" name="文本框 50"/>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一、个人简介</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47" name="文本框 46"/>
          <p:cNvSpPr txBox="1"/>
          <p:nvPr/>
        </p:nvSpPr>
        <p:spPr>
          <a:xfrm>
            <a:off x="2075332" y="905617"/>
            <a:ext cx="5109092" cy="584775"/>
          </a:xfrm>
          <a:prstGeom prst="rect">
            <a:avLst/>
          </a:prstGeom>
          <a:noFill/>
        </p:spPr>
        <p:txBody>
          <a:bodyPr wrap="none" rtlCol="0">
            <a:spAutoFit/>
          </a:bodyPr>
          <a:lstStyle/>
          <a:p>
            <a:pPr algn="ctr"/>
            <a:r>
              <a:rPr lang="zh-CN" altLang="en-US" sz="3200" b="1" dirty="0">
                <a:solidFill>
                  <a:srgbClr val="1F4E79"/>
                </a:solidFill>
                <a:latin typeface="微软雅黑" panose="020B0503020204020204" pitchFamily="34" charset="-122"/>
                <a:ea typeface="微软雅黑" panose="020B0503020204020204" pitchFamily="34" charset="-122"/>
              </a:rPr>
              <a:t>什么是计算机程序设计语言</a:t>
            </a:r>
            <a:endParaRPr lang="zh-CN" altLang="en-US" sz="3200" b="1" dirty="0">
              <a:solidFill>
                <a:srgbClr val="1F4E79"/>
              </a:solidFill>
              <a:latin typeface="微软雅黑" panose="020B0503020204020204" pitchFamily="34" charset="-122"/>
              <a:ea typeface="微软雅黑" panose="020B0503020204020204" pitchFamily="34" charset="-122"/>
            </a:endParaRPr>
          </a:p>
        </p:txBody>
      </p:sp>
      <p:sp>
        <p:nvSpPr>
          <p:cNvPr id="52" name="文本框 51"/>
          <p:cNvSpPr txBox="1">
            <a:spLocks noChangeArrowheads="1"/>
          </p:cNvSpPr>
          <p:nvPr/>
        </p:nvSpPr>
        <p:spPr bwMode="auto">
          <a:xfrm>
            <a:off x="6667230" y="1155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二、学术成绩</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53" name="箭头: 五边形 52"/>
          <p:cNvSpPr/>
          <p:nvPr/>
        </p:nvSpPr>
        <p:spPr>
          <a:xfrm>
            <a:off x="6957946" y="222685"/>
            <a:ext cx="2184149" cy="482708"/>
          </a:xfrm>
          <a:prstGeom prst="homePlate">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a:spLocks noChangeArrowheads="1"/>
          </p:cNvSpPr>
          <p:nvPr/>
        </p:nvSpPr>
        <p:spPr bwMode="auto">
          <a:xfrm>
            <a:off x="6819630" y="267964"/>
            <a:ext cx="21841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rPr>
              <a:t>第一章 绪论</a:t>
            </a:r>
            <a:endParaRPr lang="zh-CN" altLang="en-US" sz="2000" b="1" dirty="0">
              <a:solidFill>
                <a:schemeClr val="bg1"/>
              </a:solidFill>
              <a:latin typeface="FZHei-B01S" panose="02010601030101010101" pitchFamily="2" charset="-122"/>
              <a:ea typeface="FZHei-B01S" panose="02010601030101010101" pitchFamily="2" charset="-122"/>
              <a:sym typeface="FZHei-B01S" panose="02010601030101010101" pitchFamily="2" charset="-122"/>
            </a:endParaRPr>
          </a:p>
        </p:txBody>
      </p:sp>
      <p:sp>
        <p:nvSpPr>
          <p:cNvPr id="2" name="矩形 1"/>
          <p:cNvSpPr/>
          <p:nvPr/>
        </p:nvSpPr>
        <p:spPr>
          <a:xfrm>
            <a:off x="370243" y="1704210"/>
            <a:ext cx="8304630" cy="453457"/>
          </a:xfrm>
          <a:prstGeom prst="rect">
            <a:avLst/>
          </a:prstGeom>
        </p:spPr>
        <p:txBody>
          <a:bodyPr wrap="square">
            <a:spAutoFit/>
          </a:bodyPr>
          <a:lstStyle/>
          <a:p>
            <a:pPr marL="285750" indent="-285750">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语言：一套具有语法、词法的系统，用于交换信息。</a:t>
            </a:r>
            <a:endParaRPr lang="zh-CN" altLang="en-US" sz="2000" dirty="0">
              <a:latin typeface="微软雅黑" panose="020B0503020204020204" pitchFamily="34" charset="-122"/>
              <a:ea typeface="微软雅黑" panose="020B0503020204020204" pitchFamily="34" charset="-122"/>
            </a:endParaRPr>
          </a:p>
        </p:txBody>
      </p:sp>
      <p:sp>
        <p:nvSpPr>
          <p:cNvPr id="21" name="TextBox 16"/>
          <p:cNvSpPr txBox="1">
            <a:spLocks noChangeArrowheads="1"/>
          </p:cNvSpPr>
          <p:nvPr/>
        </p:nvSpPr>
        <p:spPr bwMode="auto">
          <a:xfrm>
            <a:off x="505180" y="3142450"/>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单词级别</a:t>
            </a:r>
            <a:endParaRPr lang="zh-CN" altLang="en-US" dirty="0"/>
          </a:p>
        </p:txBody>
      </p:sp>
      <p:sp>
        <p:nvSpPr>
          <p:cNvPr id="24" name="TextBox 16"/>
          <p:cNvSpPr txBox="1">
            <a:spLocks noChangeArrowheads="1"/>
          </p:cNvSpPr>
          <p:nvPr/>
        </p:nvSpPr>
        <p:spPr bwMode="auto">
          <a:xfrm>
            <a:off x="505180" y="442258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sz="2000">
                <a:solidFill>
                  <a:schemeClr val="bg1"/>
                </a:solidFill>
                <a:latin typeface="微软雅黑" panose="020B0503020204020204" pitchFamily="34" charset="-122"/>
                <a:ea typeface="微软雅黑" panose="020B0503020204020204" pitchFamily="34" charset="-122"/>
              </a:defRPr>
            </a:lvl1pPr>
            <a:lvl2pPr>
              <a:defRPr sz="2000">
                <a:solidFill>
                  <a:schemeClr val="bg2"/>
                </a:solidFill>
                <a:latin typeface="Arial" panose="020B0604020202020204" pitchFamily="34" charset="0"/>
                <a:ea typeface="仿宋_GB2312" pitchFamily="1" charset="-122"/>
              </a:defRPr>
            </a:lvl2pPr>
            <a:lvl3pPr>
              <a:defRPr sz="2400">
                <a:latin typeface="Arial" panose="020B0604020202020204" pitchFamily="34" charset="0"/>
                <a:ea typeface="宋体" panose="02010600030101010101" pitchFamily="2" charset="-122"/>
              </a:defRPr>
            </a:lvl3pPr>
            <a:lvl4pPr>
              <a:defRPr sz="2000">
                <a:latin typeface="Arial" panose="020B0604020202020204" pitchFamily="34" charset="0"/>
                <a:ea typeface="宋体" panose="02010600030101010101" pitchFamily="2" charset="-122"/>
              </a:defRPr>
            </a:lvl4pPr>
            <a:lvl5pPr>
              <a:defRPr sz="2000">
                <a:latin typeface="Arial" panose="020B0604020202020204" pitchFamily="34" charset="0"/>
                <a:ea typeface="宋体" panose="02010600030101010101" pitchFamily="2" charset="-122"/>
              </a:defRPr>
            </a:lvl5pPr>
            <a:lvl6pPr>
              <a:defRPr sz="2000">
                <a:latin typeface="Arial" panose="020B0604020202020204" pitchFamily="34" charset="0"/>
                <a:ea typeface="宋体" panose="02010600030101010101" pitchFamily="2" charset="-122"/>
              </a:defRPr>
            </a:lvl6pPr>
            <a:lvl7pPr>
              <a:defRPr sz="2000">
                <a:latin typeface="Arial" panose="020B0604020202020204" pitchFamily="34" charset="0"/>
                <a:ea typeface="宋体" panose="02010600030101010101" pitchFamily="2" charset="-122"/>
              </a:defRPr>
            </a:lvl7pPr>
            <a:lvl8pPr>
              <a:defRPr sz="2000">
                <a:latin typeface="Arial" panose="020B0604020202020204" pitchFamily="34" charset="0"/>
                <a:ea typeface="宋体" panose="02010600030101010101" pitchFamily="2" charset="-122"/>
              </a:defRPr>
            </a:lvl8pPr>
            <a:lvl9pPr>
              <a:defRPr sz="2000">
                <a:latin typeface="Arial" panose="020B0604020202020204" pitchFamily="34" charset="0"/>
                <a:ea typeface="宋体" panose="02010600030101010101" pitchFamily="2" charset="-122"/>
              </a:defRPr>
            </a:lvl9pPr>
          </a:lstStyle>
          <a:p>
            <a:r>
              <a:rPr lang="zh-CN" altLang="en-US" dirty="0"/>
              <a:t>句子级别</a:t>
            </a:r>
            <a:endParaRPr lang="zh-CN" altLang="en-US" dirty="0"/>
          </a:p>
        </p:txBody>
      </p:sp>
      <p:sp>
        <p:nvSpPr>
          <p:cNvPr id="5" name="灯片编号占位符 4"/>
          <p:cNvSpPr>
            <a:spLocks noGrp="1"/>
          </p:cNvSpPr>
          <p:nvPr>
            <p:ph type="sldNum" sz="quarter" idx="12"/>
          </p:nvPr>
        </p:nvSpPr>
        <p:spPr/>
        <p:txBody>
          <a:bodyPr/>
          <a:lstStyle/>
          <a:p>
            <a:fld id="{FDEBF119-12CC-4A19-A29F-D0422DAC2E01}" type="slidenum">
              <a:rPr lang="zh-CN" altLang="en-US" smtClean="0"/>
            </a:fld>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54214" y="2640408"/>
            <a:ext cx="3936155" cy="2374813"/>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p:cNvSpPr/>
          <p:nvPr/>
        </p:nvSpPr>
        <p:spPr>
          <a:xfrm>
            <a:off x="370243" y="2431309"/>
            <a:ext cx="4106507" cy="1253677"/>
          </a:xfrm>
          <a:prstGeom prst="rect">
            <a:avLst/>
          </a:prstGeom>
        </p:spPr>
        <p:txBody>
          <a:bodyPr wrap="square">
            <a:spAutoFit/>
          </a:bodyPr>
          <a:lstStyle/>
          <a:p>
            <a:pPr marL="285750" indent="-285750">
              <a:lnSpc>
                <a:spcPct val="130000"/>
              </a:lnSpc>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计算机程序设计语言：计算机可以识别的语言，用于人与计算机交换信息，指导计算机工作。</a:t>
            </a:r>
            <a:endParaRPr lang="zh-CN" altLang="en-US" sz="20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05180" y="4111219"/>
            <a:ext cx="4705350" cy="1422954"/>
          </a:xfrm>
          <a:prstGeom prst="rect">
            <a:avLst/>
          </a:prstGeom>
        </p:spPr>
        <p:txBody>
          <a:bodyPr wrap="square">
            <a:spAutoFit/>
          </a:bodyPr>
          <a:lstStyle>
            <a:defPPr>
              <a:defRPr lang="en-US"/>
            </a:defPPr>
            <a:lvl1pPr marL="285750" indent="-285750">
              <a:lnSpc>
                <a:spcPct val="130000"/>
              </a:lnSpc>
              <a:buFont typeface="Wingdings" panose="05000000000000000000" pitchFamily="2" charset="2"/>
              <a:buChar char="p"/>
              <a:defRPr sz="2000">
                <a:latin typeface="微软雅黑" panose="020B0503020204020204" pitchFamily="34" charset="-122"/>
                <a:ea typeface="微软雅黑" panose="020B0503020204020204" pitchFamily="34" charset="-122"/>
              </a:defRPr>
            </a:lvl1pPr>
          </a:lstStyle>
          <a:p>
            <a:pPr>
              <a:lnSpc>
                <a:spcPct val="150000"/>
              </a:lnSpc>
              <a:buFont typeface="Wingdings" panose="05000000000000000000" pitchFamily="2" charset="2"/>
              <a:buChar char="ü"/>
            </a:pPr>
            <a:r>
              <a:rPr lang="zh-CN" altLang="en-US" dirty="0"/>
              <a:t>计算机的工作是用程序来控制的。</a:t>
            </a:r>
            <a:endParaRPr lang="zh-CN" altLang="en-US" dirty="0"/>
          </a:p>
          <a:p>
            <a:pPr>
              <a:lnSpc>
                <a:spcPct val="150000"/>
              </a:lnSpc>
              <a:buFont typeface="Wingdings" panose="05000000000000000000" pitchFamily="2" charset="2"/>
              <a:buChar char="ü"/>
            </a:pPr>
            <a:r>
              <a:rPr lang="zh-CN" altLang="en-US" dirty="0"/>
              <a:t>程序是指令的集合。</a:t>
            </a:r>
            <a:endParaRPr lang="zh-CN" altLang="en-US" dirty="0"/>
          </a:p>
          <a:p>
            <a:pPr>
              <a:lnSpc>
                <a:spcPct val="150000"/>
              </a:lnSpc>
              <a:buFont typeface="Wingdings" panose="05000000000000000000" pitchFamily="2" charset="2"/>
              <a:buChar char="ü"/>
            </a:pPr>
            <a:r>
              <a:rPr lang="zh-CN" altLang="en-US" dirty="0"/>
              <a:t>指令是计算机可以识别的命令。</a:t>
            </a:r>
            <a:endParaRPr lang="zh-CN" altLang="en-US" dirty="0"/>
          </a:p>
        </p:txBody>
      </p:sp>
    </p:spTree>
  </p:cSld>
  <p:clrMapOvr>
    <a:masterClrMapping/>
  </p:clrMapOvr>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12946</Words>
  <Application>WPS 演示</Application>
  <PresentationFormat>全屏显示(4:3)</PresentationFormat>
  <Paragraphs>2026</Paragraphs>
  <Slides>86</Slides>
  <Notes>78</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3</vt:i4>
      </vt:variant>
      <vt:variant>
        <vt:lpstr>幻灯片标题</vt:lpstr>
      </vt:variant>
      <vt:variant>
        <vt:i4>86</vt:i4>
      </vt:variant>
    </vt:vector>
  </HeadingPairs>
  <TitlesOfParts>
    <vt:vector size="108" baseType="lpstr">
      <vt:lpstr>Arial</vt:lpstr>
      <vt:lpstr>宋体</vt:lpstr>
      <vt:lpstr>Wingdings</vt:lpstr>
      <vt:lpstr>FZHei-B01S</vt:lpstr>
      <vt:lpstr>微软雅黑</vt:lpstr>
      <vt:lpstr>Calibri</vt:lpstr>
      <vt:lpstr>Calibri</vt:lpstr>
      <vt:lpstr>等线</vt:lpstr>
      <vt:lpstr>仿宋_GB2312</vt:lpstr>
      <vt:lpstr>Arial Unicode MS</vt:lpstr>
      <vt:lpstr>等线 Light</vt:lpstr>
      <vt:lpstr>Calibri Light</vt:lpstr>
      <vt:lpstr>Helvetica Neue</vt:lpstr>
      <vt:lpstr>黑体</vt:lpstr>
      <vt:lpstr>Times New Roman</vt:lpstr>
      <vt:lpstr>隶书</vt:lpstr>
      <vt:lpstr>仿宋</vt:lpstr>
      <vt:lpstr>自定义设计方案</vt:lpstr>
      <vt:lpstr>Office Theme</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面向对象的软件工程</vt:lpstr>
      <vt:lpstr>系统分析</vt:lpstr>
      <vt:lpstr>设计</vt:lpstr>
      <vt:lpstr>编程</vt:lpstr>
      <vt:lpstr>测试</vt:lpstr>
      <vt:lpstr>维护</vt:lpstr>
      <vt:lpstr>PowerPoint 演示文稿</vt:lpstr>
      <vt:lpstr>信息的表示和存储</vt:lpstr>
      <vt:lpstr>信息的分类</vt:lpstr>
      <vt:lpstr>计算机的数字系统</vt:lpstr>
      <vt:lpstr>计算机的数字系统</vt:lpstr>
      <vt:lpstr>计算机的数字系统</vt:lpstr>
      <vt:lpstr>不同进位计数制间的转换</vt:lpstr>
      <vt:lpstr>不同进位计数制间的转换</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不同进位计数制间的转换                 ——十进制→ R 进制</vt:lpstr>
      <vt:lpstr>PowerPoint 演示文稿</vt:lpstr>
      <vt:lpstr>PowerPoint 演示文稿</vt:lpstr>
      <vt:lpstr>PowerPoint 演示文稿</vt:lpstr>
      <vt:lpstr>PowerPoint 演示文稿</vt:lpstr>
      <vt:lpstr>基本术语        ——三种不同类型的翻译程序</vt:lpstr>
      <vt:lpstr>基本术语        ——三种不同类型的翻译程序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JHY</dc:creator>
  <cp:lastModifiedBy>小猪</cp:lastModifiedBy>
  <cp:revision>601</cp:revision>
  <dcterms:created xsi:type="dcterms:W3CDTF">2020-08-10T06:28:00Z</dcterms:created>
  <dcterms:modified xsi:type="dcterms:W3CDTF">2022-02-25T06:02:29Z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E01AFB6804CE40BC9B207DCB776ECB73</vt:lpwstr>
  </property>
  <property fmtid="{D5CDD505-2E9C-101B-9397-08002B2CF9AE}" pid="3" name="KSOProductBuildVer">
    <vt:lpwstr>2052-11.1.0.11365</vt:lpwstr>
  </property>
</Properties>
</file>